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3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4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5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6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7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8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Override9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Override10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Override11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Override12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3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Override14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Override15.xml" ContentType="application/vnd.openxmlformats-officedocument.themeOverr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16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17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Override18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19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Override20.xml" ContentType="application/vnd.openxmlformats-officedocument.themeOverr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21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Override22.xml" ContentType="application/vnd.openxmlformats-officedocument.themeOverr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23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Override24.xml" ContentType="application/vnd.openxmlformats-officedocument.themeOverr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Override25.xml" ContentType="application/vnd.openxmlformats-officedocument.themeOverr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Override26.xml" ContentType="application/vnd.openxmlformats-officedocument.themeOverr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Override27.xml" ContentType="application/vnd.openxmlformats-officedocument.themeOverride+xml"/>
  <Override PartName="/ppt/tags/tag103.xml" ContentType="application/vnd.openxmlformats-officedocument.presentationml.tags+xml"/>
  <Override PartName="/ppt/theme/themeOverride28.xml" ContentType="application/vnd.openxmlformats-officedocument.themeOverride+xml"/>
  <Override PartName="/ppt/tags/tag104.xml" ContentType="application/vnd.openxmlformats-officedocument.presentationml.tags+xml"/>
  <Override PartName="/ppt/theme/themeOverride29.xml" ContentType="application/vnd.openxmlformats-officedocument.themeOverr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Override30.xml" ContentType="application/vnd.openxmlformats-officedocument.themeOverr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Override31.xml" ContentType="application/vnd.openxmlformats-officedocument.themeOverride+xml"/>
  <Override PartName="/ppt/tags/tag1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1172" r:id="rId4"/>
    <p:sldId id="570" r:id="rId5"/>
    <p:sldId id="594" r:id="rId6"/>
    <p:sldId id="1295" r:id="rId7"/>
    <p:sldId id="1227" r:id="rId8"/>
    <p:sldId id="1426" r:id="rId9"/>
    <p:sldId id="1168" r:id="rId10"/>
    <p:sldId id="281" r:id="rId11"/>
    <p:sldId id="5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супов Реваз" initials="ЮР" lastIdx="1" clrIdx="0">
    <p:extLst>
      <p:ext uri="{19B8F6BF-5375-455C-9EA6-DF929625EA0E}">
        <p15:presenceInfo xmlns:p15="http://schemas.microsoft.com/office/powerpoint/2012/main" userId="S::r.yusupov@crpt.ru::18974c1c-8597-4667-8f3f-c5d074f34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55211-8412-44BA-A1D6-B93E5064830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E4137-B8AD-42DA-88C2-75314A8D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0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Дамы и Господа!</a:t>
            </a:r>
          </a:p>
          <a:p>
            <a:r>
              <a:rPr lang="ru-RU" dirty="0"/>
              <a:t>Я продолжаю серию своих вебинаров посвященных внедрению цифровой маркировки в упакованной воде.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FAE32-57C3-4C45-ABC7-3BF65A86CD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4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FAE32-57C3-4C45-ABC7-3BF65A86CD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55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Пишите в свободной форме на бланке своей организации инициативное письмо. Наша команда сделает все возможное, что бы процесс был прозрачным и понятным для вас. Спасибо за ваше внимание.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FAE32-57C3-4C45-ABC7-3BF65A86CD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6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7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1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3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6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1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8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3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5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7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8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vmlDrawing" Target="../drawings/vmlDrawing54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5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54F62-C762-40B0-9796-A5E54D990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319F46-9A2D-4E39-86E8-306AA31CD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AE95B-8E88-4DAB-8ADB-BE11584D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A13C5-67A3-41EA-9375-A3C15896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71197-3AFA-464C-A949-0924B0C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8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C81CD-0E3E-428C-92CE-056EF030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31A81-83F5-4DE1-9D84-CD5028C89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E1E80-B0D1-42C5-B825-6EFA5783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136F6-5926-4024-BF44-0395A58B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476AD-7E5F-4E2A-B969-DFC802E4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398AAF-EC8C-43F4-8054-3C4861113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486C67-3C4B-4E58-86E1-760285B66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23BF0-2570-496A-845A-7737C595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E2145-3112-4183-9461-79B6784F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64FD0-EAC3-4B93-81DF-8A62337E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0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3906052-BB93-4A9D-83D9-844459518E4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id="{F88B0A4A-81C2-4AF4-8CDF-D8E3285994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Copyright" hidden="1">
            <a:extLst>
              <a:ext uri="{FF2B5EF4-FFF2-40B4-BE49-F238E27FC236}">
                <a16:creationId xmlns:a16="http://schemas.microsoft.com/office/drawing/2014/main" id="{1858C75B-F07A-482D-9831-0E1B64875A66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reserved.</a:t>
            </a:r>
          </a:p>
        </p:txBody>
      </p:sp>
      <p:sp>
        <p:nvSpPr>
          <p:cNvPr id="15" name="FooterSimple" hidden="1">
            <a:extLst>
              <a:ext uri="{FF2B5EF4-FFF2-40B4-BE49-F238E27FC236}">
                <a16:creationId xmlns:a16="http://schemas.microsoft.com/office/drawing/2014/main" id="{A721DD66-78CF-4C71-9C53-DDE41B927AE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</p:spTree>
    <p:extLst>
      <p:ext uri="{BB962C8B-B14F-4D97-AF65-F5344CB8AC3E}">
        <p14:creationId xmlns:p14="http://schemas.microsoft.com/office/powerpoint/2010/main" val="35663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4531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  <p:pic>
        <p:nvPicPr>
          <p:cNvPr id="9" name="Shape 54">
            <a:extLst>
              <a:ext uri="{FF2B5EF4-FFF2-40B4-BE49-F238E27FC236}">
                <a16:creationId xmlns:a16="http://schemas.microsoft.com/office/drawing/2014/main" id="{02BEBFCB-9270-4819-8D57-A6C74343E665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tretch/>
        </p:blipFill>
        <p:spPr>
          <a:xfrm>
            <a:off x="837925" y="796642"/>
            <a:ext cx="1519637" cy="292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79465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10933201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62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8874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3032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7090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5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98143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9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4331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1F30B-EE78-4194-9DE9-9B68A103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547B0-8BE9-49CE-BB8F-D1EE30C5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72355-08B0-4795-9BAF-C76351FC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058D-44DC-4865-9B3D-FB40CDB3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29E4-EDE5-4E8B-9251-021D9CCF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79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6532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13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7513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4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597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1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40732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0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4304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30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83351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9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2752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71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543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4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140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3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5948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CF7CD-C14B-430E-81E8-914EB1F9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ABA69-3B97-4571-B47F-5DC6DD90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7D029-3997-4B3C-8F3C-D777B018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8BB15-10B2-4A80-9C8A-B61405BA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0F63B-575C-4F6C-8DA8-BDF65E89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83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71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3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32340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44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9597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21006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2818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5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9553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07237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4">
            <a:extLst>
              <a:ext uri="{FF2B5EF4-FFF2-40B4-BE49-F238E27FC236}">
                <a16:creationId xmlns:a16="http://schemas.microsoft.com/office/drawing/2014/main" id="{02BEBFCB-9270-4819-8D57-A6C74343E665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tretch/>
        </p:blipFill>
        <p:spPr>
          <a:xfrm>
            <a:off x="837925" y="796642"/>
            <a:ext cx="1519637" cy="292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9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5079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766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2367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07881-A6B3-4851-ADAE-2E200410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D1406-DA9C-425F-9954-08402DBFF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897ED0-D52D-43D5-B218-BF8A34D3F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2ABCD2-9E07-4DA6-BCC9-EE69FB03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3D715-846F-4E2D-BE57-A7B758D3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C6F2D4-9F72-4CC2-84A4-B1BEC3F7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12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156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96245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096714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4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22477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8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899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9A9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80200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7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51812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9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7102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8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7321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0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244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7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AFB6-0DF9-4ED4-9F6D-0EAFDBB5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9F0D87-8386-4755-9CE5-6D25E0CF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D40830-889E-4EC2-B4A7-F5EF2021C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C44E05-4DE2-4E33-A822-6B8630329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51A8C5-CA8A-4454-A2FB-AEBB8CD11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ED9D0-1F97-48A6-BCBA-895DAA0B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D42CDF-F913-4DBF-9FA2-FF993F62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2E9F98-F60A-437F-A78B-1B149FD9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58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62045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1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950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21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9242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3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88457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00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2909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52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628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46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36479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0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45890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67458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29840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8921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9ACE0-CE63-4520-9EB5-E5475EF5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D627B6-EDE6-4291-B053-932F4B85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A3FE91-5BF1-4524-BF7E-9EE72F74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986D-95D8-4B05-95EB-78FE387C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28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7039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3531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5732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53631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88601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12354" y="1115416"/>
            <a:ext cx="2483372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329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44297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3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12442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1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019953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0828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53576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5959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61400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381" y="1115416"/>
            <a:ext cx="275331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336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8868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0940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59595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678CC5-06DD-4476-9876-729C81A1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D11296-8EC1-4CEA-B587-FA916223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C9F403-9676-4187-896C-1EADC5DF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1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58124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5827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26277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3172743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8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F87EF-4D57-4A4E-B940-36198887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CBF0A-8224-4D80-B3F9-60CEC285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6C4B1-B46E-4D7D-BBF8-57224C811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AE0AF-A875-4A45-B72E-5291F683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CF00E-6591-4A00-9797-8F618DCD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B2A5DE-179F-4584-A2B3-0229EFE8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1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42557-9B00-4D09-921E-ED0C7EEA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F9CD34-E2F6-4BF9-80FC-48D0EDE0B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BC3327-DD2B-409B-8D1F-CD73C5FF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7AF30-41B5-4EE8-91C3-8A835CC0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928FDE-6709-47F3-BC6A-B86A0B85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CB8E6-0DD0-4F8C-8CE9-4BCF6EA9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6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tags" Target="../tags/tag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61" Type="http://schemas.openxmlformats.org/officeDocument/2006/relationships/vmlDrawing" Target="../drawings/vmlDrawing1.v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D480A-02B0-41D5-ADA1-2DDE5EC3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87C53-4361-42E0-9933-B7387C48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A91F7-C26A-458E-95EA-7CA285EB3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518E-C298-457C-A020-FB1EE014300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EE01F-8C62-43E1-813F-BFE22E434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884C8-B6A2-4EE4-9E8F-AEFD7AB0B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1BB2-6985-481D-80A5-BCC5DE451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7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1220663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63" imgW="270" imgH="270" progId="TCLayout.ActiveDocument.1">
                  <p:embed/>
                </p:oleObj>
              </mc:Choice>
              <mc:Fallback>
                <p:oleObj name="think-cell Slide" r:id="rId6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3602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&#1095;&#1077;&#1089;&#1090;&#1085;&#1099;&#1081;-&#1079;&#1085;&#1072;&#1082;.&#1088;&#1092;/" TargetMode="External"/><Relationship Id="rId5" Type="http://schemas.openxmlformats.org/officeDocument/2006/relationships/hyperlink" Target="mailto:water@crpt.ru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23.xml"/><Relationship Id="rId7" Type="http://schemas.openxmlformats.org/officeDocument/2006/relationships/image" Target="../media/image2.emf"/><Relationship Id="rId2" Type="http://schemas.openxmlformats.org/officeDocument/2006/relationships/tags" Target="../tags/tag12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61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hyperlink" Target="https://t.me/crptbreaking" TargetMode="External"/><Relationship Id="rId3" Type="http://schemas.openxmlformats.org/officeDocument/2006/relationships/hyperlink" Target="https://vk.com/crptec" TargetMode="External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hyperlink" Target="https://www.youtube.com/channel/UCkEJSvm2kK7Fc8nznr-oVl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emf"/><Relationship Id="rId5" Type="http://schemas.openxmlformats.org/officeDocument/2006/relationships/hyperlink" Target="https://www.facebook.com/crpt.ru/" TargetMode="External"/><Relationship Id="rId10" Type="http://schemas.openxmlformats.org/officeDocument/2006/relationships/image" Target="../media/image35.emf"/><Relationship Id="rId4" Type="http://schemas.openxmlformats.org/officeDocument/2006/relationships/hyperlink" Target="mailto:support@crpt.ru" TargetMode="External"/><Relationship Id="rId9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83F45-852F-914D-984F-C6FA10D6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DB64D8-5C71-5E40-B287-214E45BA5081}"/>
              </a:ext>
            </a:extLst>
          </p:cNvPr>
          <p:cNvSpPr/>
          <p:nvPr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B025B36-3223-434E-ABAF-9046CE10059A}"/>
              </a:ext>
            </a:extLst>
          </p:cNvPr>
          <p:cNvSpPr txBox="1">
            <a:spLocks/>
          </p:cNvSpPr>
          <p:nvPr/>
        </p:nvSpPr>
        <p:spPr>
          <a:xfrm>
            <a:off x="472740" y="-937523"/>
            <a:ext cx="562326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endParaRPr lang="ru-RU" sz="2800" dirty="0">
              <a:solidFill>
                <a:srgbClr val="6D6E71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r>
              <a:rPr lang="ru-RU" sz="2800" dirty="0">
                <a:solidFill>
                  <a:srgbClr val="6D6E71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Маркировка воды</a:t>
            </a:r>
          </a:p>
          <a:p>
            <a:pPr defTabSz="839852">
              <a:lnSpc>
                <a:spcPct val="100000"/>
              </a:lnSpc>
            </a:pPr>
            <a:endParaRPr lang="ru-RU" sz="2800" dirty="0">
              <a:solidFill>
                <a:srgbClr val="6D6E71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endParaRPr lang="ru-RU" sz="2800" dirty="0">
              <a:solidFill>
                <a:srgbClr val="6D6E71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Кирилл Волков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ts val="4400"/>
              </a:lnSpc>
            </a:pPr>
            <a:r>
              <a:rPr lang="ru-RU" sz="2000" b="0" dirty="0">
                <a:solidFill>
                  <a:srgbClr val="6D6E71"/>
                </a:solidFill>
                <a:latin typeface="Segoe UI" panose="020B0502040204020203" pitchFamily="34" charset="0"/>
                <a:ea typeface="PT Sans Caption" panose="020B0603020203020204" pitchFamily="34" charset="-52"/>
                <a:cs typeface="Segoe UI" panose="020B0502040204020203" pitchFamily="34" charset="0"/>
              </a:rPr>
              <a:t>Руководитель Товарной Группы</a:t>
            </a:r>
          </a:p>
          <a:p>
            <a:pPr defTabSz="839852">
              <a:lnSpc>
                <a:spcPts val="4400"/>
              </a:lnSpc>
            </a:pPr>
            <a:r>
              <a:rPr lang="ru-RU" sz="2000" b="0" dirty="0">
                <a:solidFill>
                  <a:srgbClr val="6D6E71"/>
                </a:solidFill>
                <a:latin typeface="Segoe UI" panose="020B0502040204020203" pitchFamily="34" charset="0"/>
                <a:ea typeface="PT Sans Caption" panose="020B0603020203020204" pitchFamily="34" charset="-52"/>
                <a:cs typeface="Segoe UI" panose="020B0502040204020203" pitchFamily="34" charset="0"/>
              </a:rPr>
              <a:t>«Упакованная вода» </a:t>
            </a:r>
            <a:r>
              <a:rPr lang="ru-RU" sz="3200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/>
            </a:r>
            <a:br>
              <a:rPr lang="ru-RU" sz="3200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endParaRPr lang="en-US" sz="2800" dirty="0">
              <a:solidFill>
                <a:srgbClr val="6D6E71"/>
              </a:solidFill>
              <a:latin typeface="PT Sans Caption" pitchFamily="34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C3686A-4B9B-4B41-B515-44F08B4AEBEB}"/>
              </a:ext>
            </a:extLst>
          </p:cNvPr>
          <p:cNvCxnSpPr>
            <a:cxnSpLocks/>
          </p:cNvCxnSpPr>
          <p:nvPr/>
        </p:nvCxnSpPr>
        <p:spPr>
          <a:xfrm flipH="1">
            <a:off x="573982" y="1777581"/>
            <a:ext cx="5198856" cy="0"/>
          </a:xfrm>
          <a:prstGeom prst="line">
            <a:avLst/>
          </a:prstGeom>
          <a:ln w="41275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B9DC35-7D19-4B4C-B42F-8656C1AF8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90" y="5015463"/>
            <a:ext cx="3920996" cy="7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382880-2D06-A94F-A15C-7E76682A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B025B36-3223-434E-ABAF-9046CE10059A}"/>
              </a:ext>
            </a:extLst>
          </p:cNvPr>
          <p:cNvSpPr txBox="1">
            <a:spLocks/>
          </p:cNvSpPr>
          <p:nvPr/>
        </p:nvSpPr>
        <p:spPr>
          <a:xfrm>
            <a:off x="734678" y="-1108973"/>
            <a:ext cx="462664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8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Регистрируйтесь</a:t>
            </a:r>
          </a:p>
          <a:p>
            <a:pPr defTabSz="839852">
              <a:lnSpc>
                <a:spcPct val="100000"/>
              </a:lnSpc>
            </a:pPr>
            <a:r>
              <a:rPr lang="ru-RU" sz="28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эксперименте!</a:t>
            </a:r>
          </a:p>
          <a:p>
            <a:pPr defTabSz="839852">
              <a:lnSpc>
                <a:spcPct val="100000"/>
              </a:lnSpc>
            </a:pPr>
            <a:endParaRPr lang="ru-RU" sz="2800" dirty="0">
              <a:solidFill>
                <a:srgbClr val="695F5F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defTabSz="839852">
              <a:lnSpc>
                <a:spcPts val="4400"/>
              </a:lnSpc>
            </a:pPr>
            <a:r>
              <a:rPr lang="ru-RU" sz="3200" dirty="0">
                <a:solidFill>
                  <a:srgbClr val="695F5F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/>
            </a:r>
            <a:br>
              <a:rPr lang="ru-RU" sz="3200" dirty="0">
                <a:solidFill>
                  <a:srgbClr val="695F5F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endParaRPr lang="en-US" sz="2800" dirty="0">
              <a:solidFill>
                <a:srgbClr val="695F5F"/>
              </a:solidFill>
              <a:latin typeface="PT Sans Caption" pitchFamily="34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C3686A-4B9B-4B41-B515-44F08B4AEBEB}"/>
              </a:ext>
            </a:extLst>
          </p:cNvPr>
          <p:cNvCxnSpPr>
            <a:cxnSpLocks/>
          </p:cNvCxnSpPr>
          <p:nvPr/>
        </p:nvCxnSpPr>
        <p:spPr>
          <a:xfrm flipH="1">
            <a:off x="853190" y="2277336"/>
            <a:ext cx="2826712" cy="0"/>
          </a:xfrm>
          <a:prstGeom prst="line">
            <a:avLst/>
          </a:prstGeom>
          <a:ln w="41275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94AEFD-4578-A04C-BE74-5FAE00547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78" y="5254574"/>
            <a:ext cx="4714554" cy="882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C1C33-0F7B-42E3-9797-FE8ECEE0C154}"/>
              </a:ext>
            </a:extLst>
          </p:cNvPr>
          <p:cNvSpPr txBox="1"/>
          <p:nvPr/>
        </p:nvSpPr>
        <p:spPr>
          <a:xfrm>
            <a:off x="853190" y="2520033"/>
            <a:ext cx="4171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Кирилл Волков </a:t>
            </a:r>
          </a:p>
          <a:p>
            <a:pPr defTabSz="839852">
              <a:lnSpc>
                <a:spcPct val="100000"/>
              </a:lnSpc>
            </a:pPr>
            <a:r>
              <a:rPr lang="ru-RU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товарной группы</a:t>
            </a:r>
          </a:p>
          <a:p>
            <a:pPr defTabSz="839852">
              <a:lnSpc>
                <a:spcPct val="100000"/>
              </a:lnSpc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water@crpt.ru</a:t>
            </a:r>
            <a:endParaRPr lang="ru-RU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</a:t>
            </a:r>
            <a:r>
              <a:rPr lang="ru-RU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честный-</a:t>
            </a:r>
            <a:r>
              <a:rPr lang="ru-RU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знак.рф</a:t>
            </a:r>
            <a:endParaRPr lang="ru-RU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0C0636-E198-7049-B382-F1A48E4BBC15}"/>
              </a:ext>
            </a:extLst>
          </p:cNvPr>
          <p:cNvSpPr/>
          <p:nvPr/>
        </p:nvSpPr>
        <p:spPr>
          <a:xfrm>
            <a:off x="7717536" y="0"/>
            <a:ext cx="447446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F3051-2A6B-4D4A-B891-95377FF7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96" y="430172"/>
            <a:ext cx="5375859" cy="6252671"/>
          </a:xfrm>
          <a:prstGeom prst="rect">
            <a:avLst/>
          </a:prstGeom>
        </p:spPr>
      </p:pic>
      <p:sp>
        <p:nvSpPr>
          <p:cNvPr id="105" name="Rectangle 7">
            <a:extLst>
              <a:ext uri="{FF2B5EF4-FFF2-40B4-BE49-F238E27FC236}">
                <a16:creationId xmlns:a16="http://schemas.microsoft.com/office/drawing/2014/main" id="{1C01D8B8-4DE9-4BF8-B4B1-2ABEDCFBF328}"/>
              </a:ext>
            </a:extLst>
          </p:cNvPr>
          <p:cNvSpPr/>
          <p:nvPr/>
        </p:nvSpPr>
        <p:spPr>
          <a:xfrm>
            <a:off x="1414338" y="1595689"/>
            <a:ext cx="2825196" cy="5115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106" name="Rectangle 179">
            <a:extLst>
              <a:ext uri="{FF2B5EF4-FFF2-40B4-BE49-F238E27FC236}">
                <a16:creationId xmlns:a16="http://schemas.microsoft.com/office/drawing/2014/main" id="{D0C98402-B50C-4BC7-BCCC-19FDE83FEB4A}"/>
              </a:ext>
            </a:extLst>
          </p:cNvPr>
          <p:cNvSpPr/>
          <p:nvPr/>
        </p:nvSpPr>
        <p:spPr>
          <a:xfrm>
            <a:off x="1295182" y="1625740"/>
            <a:ext cx="2445490" cy="43364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lang="ru-RU" sz="1600" b="1" spc="5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Вступили </a:t>
            </a:r>
            <a:r>
              <a:rPr lang="ru-RU" sz="1600" b="1" spc="8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</a:t>
            </a:r>
            <a:r>
              <a:rPr lang="ru-RU" sz="1600" b="1" spc="26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 </a:t>
            </a:r>
            <a:r>
              <a:rPr lang="ru-RU" sz="1600" b="1" spc="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силу</a:t>
            </a:r>
            <a:endParaRPr lang="ru-RU" sz="16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8E2A0-501C-C347-820A-B4B42725C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5" y="1489061"/>
            <a:ext cx="661064" cy="724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958D7-93B2-194C-9AF1-ACB019E4B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48" y="4086260"/>
            <a:ext cx="288000" cy="28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D4DCEAB-BC63-8549-B85A-C0375D55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48" y="4937598"/>
            <a:ext cx="288000" cy="28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E548C93-0417-D74D-AB6C-18EBF58D5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48" y="5767916"/>
            <a:ext cx="288000" cy="288000"/>
          </a:xfrm>
          <a:prstGeom prst="rect">
            <a:avLst/>
          </a:prstGeom>
        </p:spPr>
      </p:pic>
      <p:sp>
        <p:nvSpPr>
          <p:cNvPr id="40" name="object 10">
            <a:extLst>
              <a:ext uri="{FF2B5EF4-FFF2-40B4-BE49-F238E27FC236}">
                <a16:creationId xmlns:a16="http://schemas.microsoft.com/office/drawing/2014/main" id="{45970079-42CB-ED46-AA33-57A950A3F493}"/>
              </a:ext>
            </a:extLst>
          </p:cNvPr>
          <p:cNvSpPr txBox="1"/>
          <p:nvPr/>
        </p:nvSpPr>
        <p:spPr>
          <a:xfrm>
            <a:off x="1633008" y="4064282"/>
            <a:ext cx="446299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Постановление Правительства РФ  № 515</a:t>
            </a:r>
          </a:p>
          <a:p>
            <a:pPr lvl="0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«О системе маркировки товаров средствами идентификации и прослеживаемости движения товаров»</a:t>
            </a: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B067ECAB-BAFA-7348-964E-561E18482A23}"/>
              </a:ext>
            </a:extLst>
          </p:cNvPr>
          <p:cNvSpPr txBox="1"/>
          <p:nvPr/>
        </p:nvSpPr>
        <p:spPr>
          <a:xfrm>
            <a:off x="1633008" y="4937598"/>
            <a:ext cx="446299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Постановление Правительства РФ  № 348 </a:t>
            </a: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«Утверждение размера платы за оказание услуг </a:t>
            </a:r>
          </a:p>
          <a:p>
            <a:pPr lvl="0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 предоставлению кодов маркировки»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342B52F4-21D8-364D-BCDA-BD209048D097}"/>
              </a:ext>
            </a:extLst>
          </p:cNvPr>
          <p:cNvSpPr txBox="1"/>
          <p:nvPr/>
        </p:nvSpPr>
        <p:spPr>
          <a:xfrm>
            <a:off x="1633008" y="5767916"/>
            <a:ext cx="4462992" cy="7809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Методические рекомендации</a:t>
            </a:r>
          </a:p>
          <a:p>
            <a:pPr lvl="0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проведению эксперимента по маркировке средствами идентификации </a:t>
            </a:r>
            <a:r>
              <a:rPr lang="ru-RU" sz="120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упакованной воды»</a:t>
            </a:r>
            <a:endParaRPr lang="ru-RU" sz="12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endParaRPr lang="ru-RU" sz="12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7FAD554-8621-404A-8CE0-2A1A25F94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7651214" y="538713"/>
            <a:ext cx="3893825" cy="5499459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B2BD8DE-3D21-3F47-9EE3-6BC924BE2C42}"/>
              </a:ext>
            </a:extLst>
          </p:cNvPr>
          <p:cNvSpPr/>
          <p:nvPr/>
        </p:nvSpPr>
        <p:spPr>
          <a:xfrm>
            <a:off x="675041" y="430172"/>
            <a:ext cx="7402159" cy="8519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6AE11E-996A-184F-A5D8-33ADD6F54EB6}"/>
              </a:ext>
            </a:extLst>
          </p:cNvPr>
          <p:cNvSpPr txBox="1"/>
          <p:nvPr/>
        </p:nvSpPr>
        <p:spPr>
          <a:xfrm>
            <a:off x="753275" y="584072"/>
            <a:ext cx="831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база системы маркировки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A71D7BC-EE01-4567-B4EE-834BA7FE5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48" y="3166107"/>
            <a:ext cx="288000" cy="288000"/>
          </a:xfrm>
          <a:prstGeom prst="rect">
            <a:avLst/>
          </a:prstGeom>
        </p:spPr>
      </p:pic>
      <p:sp>
        <p:nvSpPr>
          <p:cNvPr id="20" name="object 10">
            <a:extLst>
              <a:ext uri="{FF2B5EF4-FFF2-40B4-BE49-F238E27FC236}">
                <a16:creationId xmlns:a16="http://schemas.microsoft.com/office/drawing/2014/main" id="{5852EB37-C4D8-4648-81BC-FA581D4F8E3D}"/>
              </a:ext>
            </a:extLst>
          </p:cNvPr>
          <p:cNvSpPr txBox="1"/>
          <p:nvPr/>
        </p:nvSpPr>
        <p:spPr>
          <a:xfrm>
            <a:off x="1633008" y="3144129"/>
            <a:ext cx="446299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Федеральный Закон №  381-ФЗ</a:t>
            </a:r>
            <a:endParaRPr lang="ru-RU" sz="1200" b="1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«Об основах государственного регулирования торговой деятельности в Российской Федерации»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22B64282-6D90-4473-98B4-C06299ECE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48" y="2340966"/>
            <a:ext cx="288000" cy="288000"/>
          </a:xfrm>
          <a:prstGeom prst="rect">
            <a:avLst/>
          </a:prstGeom>
        </p:spPr>
      </p:pic>
      <p:sp>
        <p:nvSpPr>
          <p:cNvPr id="22" name="object 10">
            <a:extLst>
              <a:ext uri="{FF2B5EF4-FFF2-40B4-BE49-F238E27FC236}">
                <a16:creationId xmlns:a16="http://schemas.microsoft.com/office/drawing/2014/main" id="{968D76CA-8DA6-4FB7-A558-C8F3B23E3628}"/>
              </a:ext>
            </a:extLst>
          </p:cNvPr>
          <p:cNvSpPr txBox="1"/>
          <p:nvPr/>
        </p:nvSpPr>
        <p:spPr>
          <a:xfrm>
            <a:off x="1633008" y="2318988"/>
            <a:ext cx="446299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Соглашение ЕАЭС</a:t>
            </a:r>
            <a:endParaRPr lang="ru-RU" sz="1200" b="1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«О маркировке товаров средствами идентификации в Евразийском экономическом союзе»</a:t>
            </a:r>
          </a:p>
        </p:txBody>
      </p:sp>
    </p:spTree>
    <p:extLst>
      <p:ext uri="{BB962C8B-B14F-4D97-AF65-F5344CB8AC3E}">
        <p14:creationId xmlns:p14="http://schemas.microsoft.com/office/powerpoint/2010/main" val="39149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9175" y="2924640"/>
            <a:ext cx="1319388" cy="9966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E60C27-B4F9-FF4D-94B5-FEC20FE7F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01" y="2800575"/>
            <a:ext cx="1202676" cy="1146213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A652D86-E6BA-BA4C-BBA5-0E2B9CB7B0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16" y="2908459"/>
            <a:ext cx="1297178" cy="104108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48C531F-5721-144F-91F3-BF34351CF9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15" y="2609864"/>
            <a:ext cx="1445913" cy="14459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8AF9BFF-1127-DB41-B850-8311AD395CB1}"/>
              </a:ext>
            </a:extLst>
          </p:cNvPr>
          <p:cNvSpPr txBox="1"/>
          <p:nvPr/>
        </p:nvSpPr>
        <p:spPr>
          <a:xfrm>
            <a:off x="7966667" y="4066013"/>
            <a:ext cx="2396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КАССА, ДОГОВОР С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ОФД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ПЕРЕДАЧУ ДАННЫХ 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7E519-CD1C-B948-AC5E-72F0E7BBE090}"/>
              </a:ext>
            </a:extLst>
          </p:cNvPr>
          <p:cNvSpPr txBox="1"/>
          <p:nvPr/>
        </p:nvSpPr>
        <p:spPr>
          <a:xfrm>
            <a:off x="6363828" y="4066013"/>
            <a:ext cx="15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2D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 </a:t>
            </a:r>
          </a:p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ШТРИХКОДА</a:t>
            </a:r>
            <a:endParaRPr lang="ru-PT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661487-90CD-8346-A494-34230407DC85}"/>
              </a:ext>
            </a:extLst>
          </p:cNvPr>
          <p:cNvSpPr txBox="1"/>
          <p:nvPr/>
        </p:nvSpPr>
        <p:spPr>
          <a:xfrm>
            <a:off x="2040223" y="4072043"/>
            <a:ext cx="1754756" cy="53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ПАК НАНЕСЕНИЯ И СЧИТЫВАНИЯ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CD7519-C8FB-9847-8A6E-CD0B466B4358}"/>
              </a:ext>
            </a:extLst>
          </p:cNvPr>
          <p:cNvSpPr txBox="1"/>
          <p:nvPr/>
        </p:nvSpPr>
        <p:spPr>
          <a:xfrm>
            <a:off x="-426797" y="4084136"/>
            <a:ext cx="2425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BFF267-DD4E-B54A-AE95-0554131CE023}"/>
              </a:ext>
            </a:extLst>
          </p:cNvPr>
          <p:cNvSpPr txBox="1"/>
          <p:nvPr/>
        </p:nvSpPr>
        <p:spPr>
          <a:xfrm>
            <a:off x="4126197" y="4066013"/>
            <a:ext cx="1754756" cy="54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ПАК ИНТЕГРАЦИИ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C2513C1-5866-3341-94D6-97F82C824A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82" y="2908459"/>
            <a:ext cx="1297178" cy="979882"/>
          </a:xfrm>
          <a:prstGeom prst="rect">
            <a:avLst/>
          </a:prstGeom>
        </p:spPr>
      </p:pic>
      <p:sp>
        <p:nvSpPr>
          <p:cNvPr id="16" name="Скругленный прямоугольник 17">
            <a:extLst>
              <a:ext uri="{FF2B5EF4-FFF2-40B4-BE49-F238E27FC236}">
                <a16:creationId xmlns:a16="http://schemas.microsoft.com/office/drawing/2014/main" id="{046B87A2-5612-4FAE-AF6D-8A2D27F34F8A}"/>
              </a:ext>
            </a:extLst>
          </p:cNvPr>
          <p:cNvSpPr/>
          <p:nvPr/>
        </p:nvSpPr>
        <p:spPr>
          <a:xfrm>
            <a:off x="459827" y="461746"/>
            <a:ext cx="7779298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потребуется для маркировки воды</a:t>
            </a:r>
            <a:endParaRPr lang="ru-PT" sz="2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F597C5-ED33-4413-A9CB-EFEA2E0FC689}"/>
              </a:ext>
            </a:extLst>
          </p:cNvPr>
          <p:cNvSpPr txBox="1"/>
          <p:nvPr/>
        </p:nvSpPr>
        <p:spPr>
          <a:xfrm>
            <a:off x="10386128" y="4055777"/>
            <a:ext cx="1754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ПОДКЛЮЧЕНИЕ ЭДО ИЛИ </a:t>
            </a:r>
          </a:p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ЭДО-ЛАЙТ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1A0011-B6B0-428A-AF96-2C33BA95F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242" y="2683155"/>
            <a:ext cx="1795085" cy="12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9CDA57A-4CDE-4516-A581-0C83BD9E9D8F}"/>
              </a:ext>
            </a:extLst>
          </p:cNvPr>
          <p:cNvSpPr txBox="1"/>
          <p:nvPr/>
        </p:nvSpPr>
        <p:spPr>
          <a:xfrm>
            <a:off x="1273465" y="1773127"/>
            <a:ext cx="10524213" cy="491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Помещение упакованной воды под таможенные процедуры таможенного склада, таможенного транзита, экспорта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Образцы упакованной воды для проведения испытаний при их хранении и транспортировке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Реализация упакованной воды в магазинах беспошлинной торговли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Хранение упакованной воды производителем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Упакованная вода, обращенная в доход государства – изъятая, конфискованная и пр.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Упакованная вода, ввозимая физическими лицами для собственного потребления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Упакованная вода, предназначенная для официального использования дипломатическими представительствами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7">
            <a:extLst>
              <a:ext uri="{FF2B5EF4-FFF2-40B4-BE49-F238E27FC236}">
                <a16:creationId xmlns:a16="http://schemas.microsoft.com/office/drawing/2014/main" id="{5039AA4E-FD15-424D-990B-B9FF5486AC52}"/>
              </a:ext>
            </a:extLst>
          </p:cNvPr>
          <p:cNvSpPr/>
          <p:nvPr/>
        </p:nvSpPr>
        <p:spPr>
          <a:xfrm>
            <a:off x="459827" y="463696"/>
            <a:ext cx="8150773" cy="6800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Исключения из требований к маркировке</a:t>
            </a:r>
          </a:p>
        </p:txBody>
      </p:sp>
      <p:pic>
        <p:nvPicPr>
          <p:cNvPr id="6" name="Рисунок 5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82410EC-4240-457C-A76C-E3489417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" y="1556053"/>
            <a:ext cx="1046420" cy="1046420"/>
          </a:xfrm>
          <a:prstGeom prst="rect">
            <a:avLst/>
          </a:prstGeom>
        </p:spPr>
      </p:pic>
      <p:pic>
        <p:nvPicPr>
          <p:cNvPr id="7" name="Рисунок 6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23320EC-96B7-473F-8903-F212FFE23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7" b="7"/>
          <a:stretch/>
        </p:blipFill>
        <p:spPr>
          <a:xfrm>
            <a:off x="82168" y="3542343"/>
            <a:ext cx="1046419" cy="104641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93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4D6C77-787F-4527-AF18-FBE08B8496A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 dirty="0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013242F4-EAAF-3C49-B3B2-CCE6B89ED2B4}"/>
              </a:ext>
            </a:extLst>
          </p:cNvPr>
          <p:cNvSpPr/>
          <p:nvPr/>
        </p:nvSpPr>
        <p:spPr>
          <a:xfrm>
            <a:off x="542925" y="107916"/>
            <a:ext cx="4733925" cy="105855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Печать и нанесение кодов маркировки на продукцию</a:t>
            </a:r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026FA5-56F8-4CA9-9E9F-EC64B2E3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31" t="12222" r="18828" b="5695"/>
          <a:stretch/>
        </p:blipFill>
        <p:spPr>
          <a:xfrm>
            <a:off x="9736012" y="637195"/>
            <a:ext cx="1724025" cy="5629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6CDDB-53DA-4DB8-A8FC-5286DDA49F34}"/>
              </a:ext>
            </a:extLst>
          </p:cNvPr>
          <p:cNvSpPr txBox="1"/>
          <p:nvPr/>
        </p:nvSpPr>
        <p:spPr>
          <a:xfrm>
            <a:off x="1593974" y="1476495"/>
            <a:ext cx="3959099" cy="8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5959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Выбор способа нанесения (прямое нанесение на линии производителя или типографское нанесение)</a:t>
            </a:r>
            <a:endParaRPr lang="ru-RU" sz="1600" b="1" dirty="0">
              <a:solidFill>
                <a:srgbClr val="595959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F75780-62EE-43C5-8494-ABB06079B354}"/>
              </a:ext>
            </a:extLst>
          </p:cNvPr>
          <p:cNvGrpSpPr/>
          <p:nvPr/>
        </p:nvGrpSpPr>
        <p:grpSpPr>
          <a:xfrm>
            <a:off x="744501" y="1625842"/>
            <a:ext cx="575920" cy="575920"/>
            <a:chOff x="6678629" y="1933571"/>
            <a:chExt cx="575920" cy="575920"/>
          </a:xfrm>
        </p:grpSpPr>
        <p:sp>
          <p:nvSpPr>
            <p:cNvPr id="9" name="Скругленный прямоугольник 24">
              <a:extLst>
                <a:ext uri="{FF2B5EF4-FFF2-40B4-BE49-F238E27FC236}">
                  <a16:creationId xmlns:a16="http://schemas.microsoft.com/office/drawing/2014/main" id="{34CC3E89-48BC-4692-9429-AD506FA6A588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2A5E29D-3C33-418A-837E-15290F6095A9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D1FC45E-9019-41DD-B4AB-CC2ED9B86D57}"/>
              </a:ext>
            </a:extLst>
          </p:cNvPr>
          <p:cNvGrpSpPr/>
          <p:nvPr/>
        </p:nvGrpSpPr>
        <p:grpSpPr>
          <a:xfrm>
            <a:off x="733990" y="2453878"/>
            <a:ext cx="575920" cy="575920"/>
            <a:chOff x="6678629" y="1933571"/>
            <a:chExt cx="575920" cy="575920"/>
          </a:xfrm>
        </p:grpSpPr>
        <p:sp>
          <p:nvSpPr>
            <p:cNvPr id="12" name="Скругленный прямоугольник 27">
              <a:extLst>
                <a:ext uri="{FF2B5EF4-FFF2-40B4-BE49-F238E27FC236}">
                  <a16:creationId xmlns:a16="http://schemas.microsoft.com/office/drawing/2014/main" id="{9C7839B7-5CF9-4634-8D65-4078D1CDEFE8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A21316-8D6E-44E0-9BFE-00F56C446D71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BCAF68-29AC-4DDE-BBD5-EB373DDF1A74}"/>
              </a:ext>
            </a:extLst>
          </p:cNvPr>
          <p:cNvGrpSpPr/>
          <p:nvPr/>
        </p:nvGrpSpPr>
        <p:grpSpPr>
          <a:xfrm>
            <a:off x="731963" y="3267075"/>
            <a:ext cx="575920" cy="575920"/>
            <a:chOff x="6678629" y="1933571"/>
            <a:chExt cx="575920" cy="575920"/>
          </a:xfrm>
        </p:grpSpPr>
        <p:sp>
          <p:nvSpPr>
            <p:cNvPr id="15" name="Скругленный прямоугольник 30">
              <a:extLst>
                <a:ext uri="{FF2B5EF4-FFF2-40B4-BE49-F238E27FC236}">
                  <a16:creationId xmlns:a16="http://schemas.microsoft.com/office/drawing/2014/main" id="{980DA4DF-DEFB-42A7-A699-82FF22DD606F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A49FA2A-3972-4C04-970B-AD9AA38AF49A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9F49922-673F-4F6F-AA49-6D708B6413A4}"/>
              </a:ext>
            </a:extLst>
          </p:cNvPr>
          <p:cNvGrpSpPr/>
          <p:nvPr/>
        </p:nvGrpSpPr>
        <p:grpSpPr>
          <a:xfrm>
            <a:off x="733990" y="4062325"/>
            <a:ext cx="575920" cy="575920"/>
            <a:chOff x="6678629" y="1933571"/>
            <a:chExt cx="575920" cy="575920"/>
          </a:xfrm>
        </p:grpSpPr>
        <p:sp>
          <p:nvSpPr>
            <p:cNvPr id="18" name="Скругленный прямоугольник 33">
              <a:extLst>
                <a:ext uri="{FF2B5EF4-FFF2-40B4-BE49-F238E27FC236}">
                  <a16:creationId xmlns:a16="http://schemas.microsoft.com/office/drawing/2014/main" id="{63341FA8-1768-46D9-BDB2-32B462FC0B57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EC9FC33-68EF-40DA-8549-CD2D39A24862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70FA48-6ADB-47B8-9355-CAAF340CF7EF}"/>
              </a:ext>
            </a:extLst>
          </p:cNvPr>
          <p:cNvSpPr txBox="1"/>
          <p:nvPr/>
        </p:nvSpPr>
        <p:spPr>
          <a:xfrm>
            <a:off x="1593975" y="2441884"/>
            <a:ext cx="3959100" cy="5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5959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Монтаж, настройка, пусконаладка оборудования и программных средств</a:t>
            </a:r>
            <a:endParaRPr lang="ru-RU" sz="1600" b="1" dirty="0">
              <a:solidFill>
                <a:srgbClr val="595959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4A4681-A79D-4A92-9C02-A05002C23860}"/>
              </a:ext>
            </a:extLst>
          </p:cNvPr>
          <p:cNvSpPr txBox="1"/>
          <p:nvPr/>
        </p:nvSpPr>
        <p:spPr>
          <a:xfrm>
            <a:off x="1593975" y="3255080"/>
            <a:ext cx="3959100" cy="5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5959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Печать кодов маркировки и нанесение их на готовую продукцию</a:t>
            </a:r>
            <a:endParaRPr lang="ru-RU" sz="1600" b="1" dirty="0">
              <a:solidFill>
                <a:srgbClr val="595959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F0E53-C111-48BB-BD19-E63D3764DDCD}"/>
              </a:ext>
            </a:extLst>
          </p:cNvPr>
          <p:cNvSpPr txBox="1"/>
          <p:nvPr/>
        </p:nvSpPr>
        <p:spPr>
          <a:xfrm>
            <a:off x="1593975" y="4050331"/>
            <a:ext cx="3959100" cy="5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5959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Верификация нанесенных кодов маркировки</a:t>
            </a:r>
            <a:endParaRPr lang="ru-RU" sz="1600" b="1" dirty="0">
              <a:solidFill>
                <a:srgbClr val="595959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3424D87-69CC-4E05-A3BA-31AE162245AA}"/>
              </a:ext>
            </a:extLst>
          </p:cNvPr>
          <p:cNvGrpSpPr/>
          <p:nvPr/>
        </p:nvGrpSpPr>
        <p:grpSpPr>
          <a:xfrm>
            <a:off x="733990" y="4923061"/>
            <a:ext cx="575920" cy="575920"/>
            <a:chOff x="6678629" y="1933571"/>
            <a:chExt cx="575920" cy="575920"/>
          </a:xfrm>
        </p:grpSpPr>
        <p:sp>
          <p:nvSpPr>
            <p:cNvPr id="25" name="Скругленный прямоугольник 33">
              <a:extLst>
                <a:ext uri="{FF2B5EF4-FFF2-40B4-BE49-F238E27FC236}">
                  <a16:creationId xmlns:a16="http://schemas.microsoft.com/office/drawing/2014/main" id="{ADC00F11-7E0D-46CC-98F3-CAB035427409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04EB84B-B96C-4ABC-AE77-60C36A845A9F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141EAD5-645F-41F5-B342-06FC3FCB3743}"/>
              </a:ext>
            </a:extLst>
          </p:cNvPr>
          <p:cNvSpPr txBox="1"/>
          <p:nvPr/>
        </p:nvSpPr>
        <p:spPr>
          <a:xfrm>
            <a:off x="1593975" y="4911067"/>
            <a:ext cx="3959100" cy="5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5959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Печать кодов агрегации и агрегирование готовой продукции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EDDD2E-9229-4399-8858-47F26C6350CD}"/>
              </a:ext>
            </a:extLst>
          </p:cNvPr>
          <p:cNvSpPr txBox="1"/>
          <p:nvPr/>
        </p:nvSpPr>
        <p:spPr>
          <a:xfrm>
            <a:off x="333044" y="5778016"/>
            <a:ext cx="5449085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ходе эксперимента производитель совместно с ЦРПТ определяет системного интегратора, с которым в дальнейшем проводятся все шаги по маркировке на производстве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2DCD574-6B4E-47A1-8794-488D22E1F06A}"/>
              </a:ext>
            </a:extLst>
          </p:cNvPr>
          <p:cNvSpPr/>
          <p:nvPr/>
        </p:nvSpPr>
        <p:spPr>
          <a:xfrm>
            <a:off x="335385" y="5746898"/>
            <a:ext cx="5551065" cy="821510"/>
          </a:xfrm>
          <a:prstGeom prst="rect">
            <a:avLst/>
          </a:prstGeom>
          <a:noFill/>
          <a:ln w="19050">
            <a:solidFill>
              <a:srgbClr val="F6F42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7BEAD27-6A2C-47BE-B753-20B56537923B}"/>
              </a:ext>
            </a:extLst>
          </p:cNvPr>
          <p:cNvSpPr/>
          <p:nvPr/>
        </p:nvSpPr>
        <p:spPr>
          <a:xfrm>
            <a:off x="80796" y="5667452"/>
            <a:ext cx="252248" cy="252248"/>
          </a:xfrm>
          <a:prstGeom prst="ellipse">
            <a:avLst/>
          </a:prstGeom>
          <a:solidFill>
            <a:srgbClr val="F6F42E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58595B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979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7">
            <a:extLst>
              <a:ext uri="{FF2B5EF4-FFF2-40B4-BE49-F238E27FC236}">
                <a16:creationId xmlns:a16="http://schemas.microsoft.com/office/drawing/2014/main" id="{046B87A2-5612-4FAE-AF6D-8A2D27F34F8A}"/>
              </a:ext>
            </a:extLst>
          </p:cNvPr>
          <p:cNvSpPr/>
          <p:nvPr/>
        </p:nvSpPr>
        <p:spPr>
          <a:xfrm>
            <a:off x="459827" y="461746"/>
            <a:ext cx="5636173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информационном обмене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57ED8F-EFF0-4F9A-AF7C-0B71F866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39"/>
          <a:stretch/>
        </p:blipFill>
        <p:spPr>
          <a:xfrm>
            <a:off x="8847970" y="2310636"/>
            <a:ext cx="3230883" cy="36495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04108B-E645-43B1-81E6-00642D8107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675" y="2310636"/>
            <a:ext cx="3146397" cy="24552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40FD5C-2C28-456F-965F-337F06DF1F36}"/>
              </a:ext>
            </a:extLst>
          </p:cNvPr>
          <p:cNvSpPr txBox="1"/>
          <p:nvPr/>
        </p:nvSpPr>
        <p:spPr>
          <a:xfrm>
            <a:off x="411790" y="1295229"/>
            <a:ext cx="6131885" cy="5434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Внедрение маркировки требует обязательного использования электронного документооборота на всех звеньях товаропроводящей цепи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Обмен информацией об отгрузках и приемках между участникам оборота производится с использованием форматов </a:t>
            </a:r>
            <a:r>
              <a:rPr lang="ru-RU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УПД, УПД(и), УКД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систему можно передавать информацию по движению индивидуальных, групповых или транспортных упаковок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Система может отказать в приеме сведений в случае если данные не полны или не достоверны; если документы не подписаны; если юр. лицо прекратило свою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0728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7">
            <a:extLst>
              <a:ext uri="{FF2B5EF4-FFF2-40B4-BE49-F238E27FC236}">
                <a16:creationId xmlns:a16="http://schemas.microsoft.com/office/drawing/2014/main" id="{046B87A2-5612-4FAE-AF6D-8A2D27F34F8A}"/>
              </a:ext>
            </a:extLst>
          </p:cNvPr>
          <p:cNvSpPr/>
          <p:nvPr/>
        </p:nvSpPr>
        <p:spPr>
          <a:xfrm>
            <a:off x="459828" y="123489"/>
            <a:ext cx="8065048" cy="9223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08000" bIns="108000" rtlCol="0" anchor="ctr">
            <a:spAutoFit/>
          </a:bodyPr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j-lt"/>
              </a:rPr>
              <a:t>Регистрация участников оборота В ГИС МТ.</a:t>
            </a:r>
            <a:b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j-lt"/>
              </a:rPr>
            </a:b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j-lt"/>
              </a:rPr>
              <a:t>ТГ «Вода» (динамика с 23 сентября по </a:t>
            </a: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j-lt"/>
              </a:rPr>
              <a:t> октября 2020 г.)</a:t>
            </a:r>
          </a:p>
        </p:txBody>
      </p:sp>
      <p:cxnSp>
        <p:nvCxnSpPr>
          <p:cNvPr id="256" name="Straight Connector 334">
            <a:extLst>
              <a:ext uri="{FF2B5EF4-FFF2-40B4-BE49-F238E27FC236}">
                <a16:creationId xmlns:a16="http://schemas.microsoft.com/office/drawing/2014/main" id="{C8817E44-BAF5-4968-B1DD-A9EC6278B466}"/>
              </a:ext>
            </a:extLst>
          </p:cNvPr>
          <p:cNvCxnSpPr>
            <a:cxnSpLocks/>
          </p:cNvCxnSpPr>
          <p:nvPr/>
        </p:nvCxnSpPr>
        <p:spPr>
          <a:xfrm>
            <a:off x="3893928" y="1913623"/>
            <a:ext cx="8588" cy="4809724"/>
          </a:xfrm>
          <a:prstGeom prst="line">
            <a:avLst/>
          </a:prstGeom>
          <a:noFill/>
          <a:ln w="19050" cap="rnd" cmpd="sng" algn="ctr">
            <a:solidFill>
              <a:srgbClr val="595959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cxnSp>
        <p:nvCxnSpPr>
          <p:cNvPr id="257" name="Straight Connector 334">
            <a:extLst>
              <a:ext uri="{FF2B5EF4-FFF2-40B4-BE49-F238E27FC236}">
                <a16:creationId xmlns:a16="http://schemas.microsoft.com/office/drawing/2014/main" id="{34F196E2-0EFE-4B89-8681-DC682E674523}"/>
              </a:ext>
            </a:extLst>
          </p:cNvPr>
          <p:cNvCxnSpPr>
            <a:cxnSpLocks/>
          </p:cNvCxnSpPr>
          <p:nvPr/>
        </p:nvCxnSpPr>
        <p:spPr>
          <a:xfrm>
            <a:off x="7526799" y="1875407"/>
            <a:ext cx="3748" cy="4884516"/>
          </a:xfrm>
          <a:prstGeom prst="line">
            <a:avLst/>
          </a:prstGeom>
          <a:noFill/>
          <a:ln w="19050" cap="rnd" cmpd="sng" algn="ctr">
            <a:solidFill>
              <a:srgbClr val="595959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sp>
        <p:nvSpPr>
          <p:cNvPr id="258" name="Oval 10">
            <a:extLst>
              <a:ext uri="{FF2B5EF4-FFF2-40B4-BE49-F238E27FC236}">
                <a16:creationId xmlns:a16="http://schemas.microsoft.com/office/drawing/2014/main" id="{58D224D1-AB95-4D8A-9BD7-167A31912B09}"/>
              </a:ext>
            </a:extLst>
          </p:cNvPr>
          <p:cNvSpPr>
            <a:spLocks noChangeAspect="1"/>
          </p:cNvSpPr>
          <p:nvPr/>
        </p:nvSpPr>
        <p:spPr>
          <a:xfrm>
            <a:off x="367236" y="5380294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</a:rPr>
              <a:t>565</a:t>
            </a: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</a:rPr>
              <a:t>+85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 Caption" panose="020B0603020203020204" charset="0"/>
              <a:ea typeface="+mn-ea"/>
              <a:cs typeface="+mn-cs"/>
            </a:endParaRPr>
          </a:p>
        </p:txBody>
      </p:sp>
      <p:sp>
        <p:nvSpPr>
          <p:cNvPr id="259" name="Oval 10">
            <a:extLst>
              <a:ext uri="{FF2B5EF4-FFF2-40B4-BE49-F238E27FC236}">
                <a16:creationId xmlns:a16="http://schemas.microsoft.com/office/drawing/2014/main" id="{E4EAF654-4008-4DE8-A23C-9F91DC2CD197}"/>
              </a:ext>
            </a:extLst>
          </p:cNvPr>
          <p:cNvSpPr>
            <a:spLocks noChangeAspect="1"/>
          </p:cNvSpPr>
          <p:nvPr/>
        </p:nvSpPr>
        <p:spPr>
          <a:xfrm>
            <a:off x="367880" y="4126007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</a:rPr>
              <a:t>39</a:t>
            </a: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</a:rPr>
              <a:t>+5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 Caption" panose="020B0603020203020204" charset="0"/>
              <a:ea typeface="+mn-ea"/>
              <a:cs typeface="+mn-cs"/>
            </a:endParaRPr>
          </a:p>
        </p:txBody>
      </p:sp>
      <p:sp>
        <p:nvSpPr>
          <p:cNvPr id="260" name="Oval 10">
            <a:extLst>
              <a:ext uri="{FF2B5EF4-FFF2-40B4-BE49-F238E27FC236}">
                <a16:creationId xmlns:a16="http://schemas.microsoft.com/office/drawing/2014/main" id="{996C31B7-4E72-4505-A624-C9D47E0A1407}"/>
              </a:ext>
            </a:extLst>
          </p:cNvPr>
          <p:cNvSpPr>
            <a:spLocks noChangeAspect="1"/>
          </p:cNvSpPr>
          <p:nvPr/>
        </p:nvSpPr>
        <p:spPr>
          <a:xfrm>
            <a:off x="367880" y="2882453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</a:rPr>
              <a:t>21</a:t>
            </a: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</a:rPr>
              <a:t>+6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 Caption" panose="020B0603020203020204" charset="0"/>
              <a:ea typeface="+mn-ea"/>
              <a:cs typeface="+mn-cs"/>
            </a:endParaRPr>
          </a:p>
        </p:txBody>
      </p:sp>
      <p:sp>
        <p:nvSpPr>
          <p:cNvPr id="261" name="Oval 10">
            <a:extLst>
              <a:ext uri="{FF2B5EF4-FFF2-40B4-BE49-F238E27FC236}">
                <a16:creationId xmlns:a16="http://schemas.microsoft.com/office/drawing/2014/main" id="{CED7B3F4-4A97-4255-9904-AA0E37974774}"/>
              </a:ext>
            </a:extLst>
          </p:cNvPr>
          <p:cNvSpPr>
            <a:spLocks noChangeAspect="1"/>
          </p:cNvSpPr>
          <p:nvPr/>
        </p:nvSpPr>
        <p:spPr>
          <a:xfrm>
            <a:off x="1683932" y="1824030"/>
            <a:ext cx="990266" cy="99026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4020202020204" charset="-52"/>
                <a:ea typeface="+mn-ea"/>
                <a:cs typeface="+mn-cs"/>
              </a:rPr>
              <a:t>625</a:t>
            </a: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4020202020204" charset="-52"/>
                <a:ea typeface="+mn-ea"/>
                <a:cs typeface="+mn-cs"/>
              </a:rPr>
              <a:t>+96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 Caption" panose="020B0604020202020204" charset="-52"/>
              <a:ea typeface="+mn-ea"/>
              <a:cs typeface="+mn-cs"/>
            </a:endParaRPr>
          </a:p>
        </p:txBody>
      </p:sp>
      <p:grpSp>
        <p:nvGrpSpPr>
          <p:cNvPr id="262" name="Группа 261">
            <a:extLst>
              <a:ext uri="{FF2B5EF4-FFF2-40B4-BE49-F238E27FC236}">
                <a16:creationId xmlns:a16="http://schemas.microsoft.com/office/drawing/2014/main" id="{554B0A18-EC03-4B11-A851-7787E1B9A2C7}"/>
              </a:ext>
            </a:extLst>
          </p:cNvPr>
          <p:cNvGrpSpPr/>
          <p:nvPr/>
        </p:nvGrpSpPr>
        <p:grpSpPr>
          <a:xfrm>
            <a:off x="8059324" y="5851274"/>
            <a:ext cx="885204" cy="841891"/>
            <a:chOff x="8118815" y="1587971"/>
            <a:chExt cx="688277" cy="688277"/>
          </a:xfrm>
        </p:grpSpPr>
        <p:grpSp>
          <p:nvGrpSpPr>
            <p:cNvPr id="263" name="Group 63">
              <a:extLst>
                <a:ext uri="{FF2B5EF4-FFF2-40B4-BE49-F238E27FC236}">
                  <a16:creationId xmlns:a16="http://schemas.microsoft.com/office/drawing/2014/main" id="{A627A7EA-6ADC-4BFE-AEC1-5211585238EB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265" name="background">
                <a:extLst>
                  <a:ext uri="{FF2B5EF4-FFF2-40B4-BE49-F238E27FC236}">
                    <a16:creationId xmlns:a16="http://schemas.microsoft.com/office/drawing/2014/main" id="{AFC79355-6869-4D51-8986-E897B6796CA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arc">
                <a:extLst>
                  <a:ext uri="{FF2B5EF4-FFF2-40B4-BE49-F238E27FC236}">
                    <a16:creationId xmlns:a16="http://schemas.microsoft.com/office/drawing/2014/main" id="{009CE255-E32B-4AF4-8DFB-B9D65838EC7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16183655"/>
                </a:avLst>
              </a:prstGeom>
              <a:solidFill>
                <a:srgbClr val="C00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circle">
                <a:extLst>
                  <a:ext uri="{FF2B5EF4-FFF2-40B4-BE49-F238E27FC236}">
                    <a16:creationId xmlns:a16="http://schemas.microsoft.com/office/drawing/2014/main" id="{29B07F64-7602-4A05-A4C6-51CC16580C6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4" name="Oval 10">
              <a:extLst>
                <a:ext uri="{FF2B5EF4-FFF2-40B4-BE49-F238E27FC236}">
                  <a16:creationId xmlns:a16="http://schemas.microsoft.com/office/drawing/2014/main" id="{51A6176E-B46D-461F-A42E-AED252122A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308" y="1684583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21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B2695D23-8879-4A86-8EF9-ABB90D2B6FE4}"/>
              </a:ext>
            </a:extLst>
          </p:cNvPr>
          <p:cNvSpPr txBox="1"/>
          <p:nvPr/>
        </p:nvSpPr>
        <p:spPr>
          <a:xfrm>
            <a:off x="9143171" y="6106463"/>
            <a:ext cx="238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595959"/>
                </a:solidFill>
                <a:latin typeface="PT Sans Caption"/>
              </a:rPr>
              <a:t>Северо-Кавказский ФО</a:t>
            </a:r>
          </a:p>
        </p:txBody>
      </p:sp>
      <p:sp>
        <p:nvSpPr>
          <p:cNvPr id="269" name="Треугольник 53">
            <a:extLst>
              <a:ext uri="{FF2B5EF4-FFF2-40B4-BE49-F238E27FC236}">
                <a16:creationId xmlns:a16="http://schemas.microsoft.com/office/drawing/2014/main" id="{446552C8-02F8-41CB-95C8-63D4327F03F5}"/>
              </a:ext>
            </a:extLst>
          </p:cNvPr>
          <p:cNvSpPr/>
          <p:nvPr/>
        </p:nvSpPr>
        <p:spPr>
          <a:xfrm>
            <a:off x="7655072" y="1878826"/>
            <a:ext cx="404252" cy="333284"/>
          </a:xfrm>
          <a:prstGeom prst="triangle">
            <a:avLst/>
          </a:prstGeom>
          <a:solidFill>
            <a:srgbClr val="92D05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0A441DB-172E-4833-900F-7ECB30034341}"/>
              </a:ext>
            </a:extLst>
          </p:cNvPr>
          <p:cNvSpPr txBox="1"/>
          <p:nvPr/>
        </p:nvSpPr>
        <p:spPr>
          <a:xfrm>
            <a:off x="9144000" y="1956423"/>
            <a:ext cx="234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595959"/>
                </a:solidFill>
                <a:latin typeface="PT Sans Caption"/>
              </a:rPr>
              <a:t>Центральный ФО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88775777-7923-427F-BE09-3A7DEA0DC7B7}"/>
              </a:ext>
            </a:extLst>
          </p:cNvPr>
          <p:cNvSpPr txBox="1"/>
          <p:nvPr/>
        </p:nvSpPr>
        <p:spPr>
          <a:xfrm>
            <a:off x="9109606" y="2623365"/>
            <a:ext cx="231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PT Sans Caption"/>
              </a:rPr>
              <a:t>Приволжский ФО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83574307-1807-41A0-8FBB-4474D5B63319}"/>
              </a:ext>
            </a:extLst>
          </p:cNvPr>
          <p:cNvSpPr txBox="1"/>
          <p:nvPr/>
        </p:nvSpPr>
        <p:spPr>
          <a:xfrm>
            <a:off x="9121612" y="4728779"/>
            <a:ext cx="236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PT Sans Caption"/>
              </a:rPr>
              <a:t>Северо-Западный ФО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55DB4F2-0E88-4935-AFCF-CB7BC915EF03}"/>
              </a:ext>
            </a:extLst>
          </p:cNvPr>
          <p:cNvSpPr txBox="1"/>
          <p:nvPr/>
        </p:nvSpPr>
        <p:spPr>
          <a:xfrm>
            <a:off x="9109606" y="4221623"/>
            <a:ext cx="2187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PT Sans Caption"/>
              </a:rPr>
              <a:t>Сибирский ФО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BF90234-64F8-4CA3-98AC-47DCD8AA94D3}"/>
              </a:ext>
            </a:extLst>
          </p:cNvPr>
          <p:cNvSpPr txBox="1"/>
          <p:nvPr/>
        </p:nvSpPr>
        <p:spPr>
          <a:xfrm>
            <a:off x="9121612" y="3145866"/>
            <a:ext cx="237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PT Sans Caption"/>
              </a:rPr>
              <a:t>Южный ФО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89591224-BF1F-4CCD-9C81-9797BC894074}"/>
              </a:ext>
            </a:extLst>
          </p:cNvPr>
          <p:cNvSpPr txBox="1"/>
          <p:nvPr/>
        </p:nvSpPr>
        <p:spPr>
          <a:xfrm>
            <a:off x="9121612" y="5191283"/>
            <a:ext cx="217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PT Sans Caption"/>
              </a:rPr>
              <a:t>Уральский ФО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EA240DB9-DA43-44E7-89AF-0AFC40921268}"/>
              </a:ext>
            </a:extLst>
          </p:cNvPr>
          <p:cNvSpPr txBox="1"/>
          <p:nvPr/>
        </p:nvSpPr>
        <p:spPr>
          <a:xfrm>
            <a:off x="9135914" y="3707146"/>
            <a:ext cx="2283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PT Sans Caption"/>
              </a:rPr>
              <a:t>Дальневосточный ФО</a:t>
            </a:r>
          </a:p>
        </p:txBody>
      </p: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id="{85467939-D378-4EC5-9D88-9B65EBE5DF19}"/>
              </a:ext>
            </a:extLst>
          </p:cNvPr>
          <p:cNvGrpSpPr/>
          <p:nvPr/>
        </p:nvGrpSpPr>
        <p:grpSpPr>
          <a:xfrm>
            <a:off x="7649558" y="2492318"/>
            <a:ext cx="640467" cy="636699"/>
            <a:chOff x="8118815" y="1587971"/>
            <a:chExt cx="688277" cy="688277"/>
          </a:xfrm>
        </p:grpSpPr>
        <p:grpSp>
          <p:nvGrpSpPr>
            <p:cNvPr id="278" name="Group 63">
              <a:extLst>
                <a:ext uri="{FF2B5EF4-FFF2-40B4-BE49-F238E27FC236}">
                  <a16:creationId xmlns:a16="http://schemas.microsoft.com/office/drawing/2014/main" id="{2507B675-E5B5-42F4-8338-262DBBA7232E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280" name="background">
                <a:extLst>
                  <a:ext uri="{FF2B5EF4-FFF2-40B4-BE49-F238E27FC236}">
                    <a16:creationId xmlns:a16="http://schemas.microsoft.com/office/drawing/2014/main" id="{B848DA40-F6A3-4CE0-A02D-AA2FB4BD139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arc">
                <a:extLst>
                  <a:ext uri="{FF2B5EF4-FFF2-40B4-BE49-F238E27FC236}">
                    <a16:creationId xmlns:a16="http://schemas.microsoft.com/office/drawing/2014/main" id="{100DB15A-0B4A-414D-B3A4-2A02F0C19FC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85688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circle">
                <a:extLst>
                  <a:ext uri="{FF2B5EF4-FFF2-40B4-BE49-F238E27FC236}">
                    <a16:creationId xmlns:a16="http://schemas.microsoft.com/office/drawing/2014/main" id="{032DBBE0-D6CE-4D14-94A2-62C4A2898EF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9" name="Oval 10">
              <a:extLst>
                <a:ext uri="{FF2B5EF4-FFF2-40B4-BE49-F238E27FC236}">
                  <a16:creationId xmlns:a16="http://schemas.microsoft.com/office/drawing/2014/main" id="{C6E8B6EC-8DB6-43AE-8C86-E7C457EAC1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107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3" name="Группа 282">
            <a:extLst>
              <a:ext uri="{FF2B5EF4-FFF2-40B4-BE49-F238E27FC236}">
                <a16:creationId xmlns:a16="http://schemas.microsoft.com/office/drawing/2014/main" id="{071F1B18-4251-4695-A01A-96931B1931CD}"/>
              </a:ext>
            </a:extLst>
          </p:cNvPr>
          <p:cNvGrpSpPr/>
          <p:nvPr/>
        </p:nvGrpSpPr>
        <p:grpSpPr>
          <a:xfrm>
            <a:off x="8106373" y="1723916"/>
            <a:ext cx="840445" cy="827406"/>
            <a:chOff x="8118815" y="1587971"/>
            <a:chExt cx="688277" cy="688277"/>
          </a:xfrm>
        </p:grpSpPr>
        <p:grpSp>
          <p:nvGrpSpPr>
            <p:cNvPr id="284" name="Group 63">
              <a:extLst>
                <a:ext uri="{FF2B5EF4-FFF2-40B4-BE49-F238E27FC236}">
                  <a16:creationId xmlns:a16="http://schemas.microsoft.com/office/drawing/2014/main" id="{96E82C6E-EB39-4D65-983F-502DF75BC7D9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286" name="background">
                <a:extLst>
                  <a:ext uri="{FF2B5EF4-FFF2-40B4-BE49-F238E27FC236}">
                    <a16:creationId xmlns:a16="http://schemas.microsoft.com/office/drawing/2014/main" id="{21027F0E-9FB3-4EBB-8783-13C38C449DC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arc">
                <a:extLst>
                  <a:ext uri="{FF2B5EF4-FFF2-40B4-BE49-F238E27FC236}">
                    <a16:creationId xmlns:a16="http://schemas.microsoft.com/office/drawing/2014/main" id="{DADEFFE4-ADA5-4528-A48C-F92E2E22C1A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16168662"/>
                </a:avLst>
              </a:prstGeom>
              <a:solidFill>
                <a:srgbClr val="92D05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circle">
                <a:extLst>
                  <a:ext uri="{FF2B5EF4-FFF2-40B4-BE49-F238E27FC236}">
                    <a16:creationId xmlns:a16="http://schemas.microsoft.com/office/drawing/2014/main" id="{FA0268A8-8224-45AD-8E17-DACFADECB34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5" name="Oval 10">
              <a:extLst>
                <a:ext uri="{FF2B5EF4-FFF2-40B4-BE49-F238E27FC236}">
                  <a16:creationId xmlns:a16="http://schemas.microsoft.com/office/drawing/2014/main" id="{C05B3686-D3E4-4669-9EA9-EDF151975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308" y="1673951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191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9" name="Группа 288">
            <a:extLst>
              <a:ext uri="{FF2B5EF4-FFF2-40B4-BE49-F238E27FC236}">
                <a16:creationId xmlns:a16="http://schemas.microsoft.com/office/drawing/2014/main" id="{8848DEE5-E45C-4AAC-86ED-FF10B5CFCF3F}"/>
              </a:ext>
            </a:extLst>
          </p:cNvPr>
          <p:cNvGrpSpPr/>
          <p:nvPr/>
        </p:nvGrpSpPr>
        <p:grpSpPr>
          <a:xfrm>
            <a:off x="8269900" y="3002867"/>
            <a:ext cx="640467" cy="648698"/>
            <a:chOff x="8118815" y="1587971"/>
            <a:chExt cx="688277" cy="688277"/>
          </a:xfrm>
        </p:grpSpPr>
        <p:grpSp>
          <p:nvGrpSpPr>
            <p:cNvPr id="290" name="Group 63">
              <a:extLst>
                <a:ext uri="{FF2B5EF4-FFF2-40B4-BE49-F238E27FC236}">
                  <a16:creationId xmlns:a16="http://schemas.microsoft.com/office/drawing/2014/main" id="{7E6AB0E0-A257-4081-80EC-5735B702B84A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292" name="background">
                <a:extLst>
                  <a:ext uri="{FF2B5EF4-FFF2-40B4-BE49-F238E27FC236}">
                    <a16:creationId xmlns:a16="http://schemas.microsoft.com/office/drawing/2014/main" id="{77D00852-0CA8-48FF-B72B-3FFD545EF0B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arc">
                <a:extLst>
                  <a:ext uri="{FF2B5EF4-FFF2-40B4-BE49-F238E27FC236}">
                    <a16:creationId xmlns:a16="http://schemas.microsoft.com/office/drawing/2014/main" id="{B737809A-8B84-4CD1-9799-19BD518DAF06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circle">
                <a:extLst>
                  <a:ext uri="{FF2B5EF4-FFF2-40B4-BE49-F238E27FC236}">
                    <a16:creationId xmlns:a16="http://schemas.microsoft.com/office/drawing/2014/main" id="{BA8D42D1-F5E1-4E34-B706-7D07BF2D47B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1" name="Oval 10">
              <a:extLst>
                <a:ext uri="{FF2B5EF4-FFF2-40B4-BE49-F238E27FC236}">
                  <a16:creationId xmlns:a16="http://schemas.microsoft.com/office/drawing/2014/main" id="{982EBC6B-618A-4C8E-9AE3-D0D6ADDF4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82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5" name="Группа 294">
            <a:extLst>
              <a:ext uri="{FF2B5EF4-FFF2-40B4-BE49-F238E27FC236}">
                <a16:creationId xmlns:a16="http://schemas.microsoft.com/office/drawing/2014/main" id="{B0AEF50E-963F-4C17-835E-7098779B6568}"/>
              </a:ext>
            </a:extLst>
          </p:cNvPr>
          <p:cNvGrpSpPr/>
          <p:nvPr/>
        </p:nvGrpSpPr>
        <p:grpSpPr>
          <a:xfrm>
            <a:off x="7667644" y="3533086"/>
            <a:ext cx="640467" cy="648698"/>
            <a:chOff x="8118815" y="1587971"/>
            <a:chExt cx="688277" cy="688277"/>
          </a:xfrm>
        </p:grpSpPr>
        <p:grpSp>
          <p:nvGrpSpPr>
            <p:cNvPr id="296" name="Group 63">
              <a:extLst>
                <a:ext uri="{FF2B5EF4-FFF2-40B4-BE49-F238E27FC236}">
                  <a16:creationId xmlns:a16="http://schemas.microsoft.com/office/drawing/2014/main" id="{E5F04D4C-DCF1-4785-BF21-2A04988B144F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298" name="background">
                <a:extLst>
                  <a:ext uri="{FF2B5EF4-FFF2-40B4-BE49-F238E27FC236}">
                    <a16:creationId xmlns:a16="http://schemas.microsoft.com/office/drawing/2014/main" id="{491885DA-B507-4AF2-B4DC-7BC33E00A579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arc">
                <a:extLst>
                  <a:ext uri="{FF2B5EF4-FFF2-40B4-BE49-F238E27FC236}">
                    <a16:creationId xmlns:a16="http://schemas.microsoft.com/office/drawing/2014/main" id="{669A0460-C8FC-4A3C-9861-1176569F9F6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circle">
                <a:extLst>
                  <a:ext uri="{FF2B5EF4-FFF2-40B4-BE49-F238E27FC236}">
                    <a16:creationId xmlns:a16="http://schemas.microsoft.com/office/drawing/2014/main" id="{6E16DEFA-2A8D-41C3-B336-078EAC4D761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7" name="Oval 10">
              <a:extLst>
                <a:ext uri="{FF2B5EF4-FFF2-40B4-BE49-F238E27FC236}">
                  <a16:creationId xmlns:a16="http://schemas.microsoft.com/office/drawing/2014/main" id="{2258B702-2FB1-4542-8863-CA7289456E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64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1" name="Группа 300">
            <a:extLst>
              <a:ext uri="{FF2B5EF4-FFF2-40B4-BE49-F238E27FC236}">
                <a16:creationId xmlns:a16="http://schemas.microsoft.com/office/drawing/2014/main" id="{484CDCA1-20BD-4A70-A2F0-4EAA9246A5C4}"/>
              </a:ext>
            </a:extLst>
          </p:cNvPr>
          <p:cNvGrpSpPr/>
          <p:nvPr/>
        </p:nvGrpSpPr>
        <p:grpSpPr>
          <a:xfrm>
            <a:off x="7681246" y="4586981"/>
            <a:ext cx="640467" cy="648698"/>
            <a:chOff x="8118815" y="1587971"/>
            <a:chExt cx="688277" cy="688277"/>
          </a:xfrm>
        </p:grpSpPr>
        <p:grpSp>
          <p:nvGrpSpPr>
            <p:cNvPr id="302" name="Group 63">
              <a:extLst>
                <a:ext uri="{FF2B5EF4-FFF2-40B4-BE49-F238E27FC236}">
                  <a16:creationId xmlns:a16="http://schemas.microsoft.com/office/drawing/2014/main" id="{492CECAB-05E7-4793-9EE4-A3108EA02288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304" name="background">
                <a:extLst>
                  <a:ext uri="{FF2B5EF4-FFF2-40B4-BE49-F238E27FC236}">
                    <a16:creationId xmlns:a16="http://schemas.microsoft.com/office/drawing/2014/main" id="{A559B23B-B6A8-4C79-A501-5AEC5116020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5" name="arc">
                <a:extLst>
                  <a:ext uri="{FF2B5EF4-FFF2-40B4-BE49-F238E27FC236}">
                    <a16:creationId xmlns:a16="http://schemas.microsoft.com/office/drawing/2014/main" id="{2E2BCD10-4D6E-43F0-B1FE-24A2B1E8D4C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6" name="circle">
                <a:extLst>
                  <a:ext uri="{FF2B5EF4-FFF2-40B4-BE49-F238E27FC236}">
                    <a16:creationId xmlns:a16="http://schemas.microsoft.com/office/drawing/2014/main" id="{0C9788AE-7B1A-4C45-82B5-C8610F21CD7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3" name="Oval 10">
              <a:extLst>
                <a:ext uri="{FF2B5EF4-FFF2-40B4-BE49-F238E27FC236}">
                  <a16:creationId xmlns:a16="http://schemas.microsoft.com/office/drawing/2014/main" id="{DEE350E9-0B2B-4C81-8B0D-21CC90E53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54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38253E1A-6B56-4939-BCE4-CD514B07995D}"/>
              </a:ext>
            </a:extLst>
          </p:cNvPr>
          <p:cNvGrpSpPr/>
          <p:nvPr/>
        </p:nvGrpSpPr>
        <p:grpSpPr>
          <a:xfrm>
            <a:off x="8291579" y="4051870"/>
            <a:ext cx="640467" cy="648698"/>
            <a:chOff x="8118815" y="1587971"/>
            <a:chExt cx="688277" cy="688277"/>
          </a:xfrm>
        </p:grpSpPr>
        <p:grpSp>
          <p:nvGrpSpPr>
            <p:cNvPr id="308" name="Group 63">
              <a:extLst>
                <a:ext uri="{FF2B5EF4-FFF2-40B4-BE49-F238E27FC236}">
                  <a16:creationId xmlns:a16="http://schemas.microsoft.com/office/drawing/2014/main" id="{CA9F09B4-AC8E-4AE7-9E29-AC6290229FE3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310" name="background">
                <a:extLst>
                  <a:ext uri="{FF2B5EF4-FFF2-40B4-BE49-F238E27FC236}">
                    <a16:creationId xmlns:a16="http://schemas.microsoft.com/office/drawing/2014/main" id="{4CDC051E-59C4-47EF-8293-71D6C8889E59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" name="arc">
                <a:extLst>
                  <a:ext uri="{FF2B5EF4-FFF2-40B4-BE49-F238E27FC236}">
                    <a16:creationId xmlns:a16="http://schemas.microsoft.com/office/drawing/2014/main" id="{DE6A49D3-F3B8-4C42-A007-96AAB171CE3B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2" name="circle">
                <a:extLst>
                  <a:ext uri="{FF2B5EF4-FFF2-40B4-BE49-F238E27FC236}">
                    <a16:creationId xmlns:a16="http://schemas.microsoft.com/office/drawing/2014/main" id="{2C7DC324-0F19-4DC5-899A-989D36EEF20B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9" name="Oval 10">
              <a:extLst>
                <a:ext uri="{FF2B5EF4-FFF2-40B4-BE49-F238E27FC236}">
                  <a16:creationId xmlns:a16="http://schemas.microsoft.com/office/drawing/2014/main" id="{1D0F6963-E67A-422A-BCDF-08EB2FBE59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55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72BD8D12-CC0E-4EF2-8F33-43BF5C435293}"/>
              </a:ext>
            </a:extLst>
          </p:cNvPr>
          <p:cNvGrpSpPr/>
          <p:nvPr/>
        </p:nvGrpSpPr>
        <p:grpSpPr>
          <a:xfrm>
            <a:off x="8303585" y="5099687"/>
            <a:ext cx="640467" cy="648698"/>
            <a:chOff x="8118815" y="1587971"/>
            <a:chExt cx="688277" cy="688277"/>
          </a:xfrm>
        </p:grpSpPr>
        <p:grpSp>
          <p:nvGrpSpPr>
            <p:cNvPr id="314" name="Group 63">
              <a:extLst>
                <a:ext uri="{FF2B5EF4-FFF2-40B4-BE49-F238E27FC236}">
                  <a16:creationId xmlns:a16="http://schemas.microsoft.com/office/drawing/2014/main" id="{78952598-2716-4BB1-895F-1C36D830E7A6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316" name="background">
                <a:extLst>
                  <a:ext uri="{FF2B5EF4-FFF2-40B4-BE49-F238E27FC236}">
                    <a16:creationId xmlns:a16="http://schemas.microsoft.com/office/drawing/2014/main" id="{28FF9252-48B2-4CFA-82DE-DAB10F8F651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" name="arc">
                <a:extLst>
                  <a:ext uri="{FF2B5EF4-FFF2-40B4-BE49-F238E27FC236}">
                    <a16:creationId xmlns:a16="http://schemas.microsoft.com/office/drawing/2014/main" id="{C2411300-F237-4B0F-B242-1D6CD6A2F6B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8" name="circle">
                <a:extLst>
                  <a:ext uri="{FF2B5EF4-FFF2-40B4-BE49-F238E27FC236}">
                    <a16:creationId xmlns:a16="http://schemas.microsoft.com/office/drawing/2014/main" id="{410A0D4E-9AA2-45C0-B502-4BB535F4848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5" name="Oval 10">
              <a:extLst>
                <a:ext uri="{FF2B5EF4-FFF2-40B4-BE49-F238E27FC236}">
                  <a16:creationId xmlns:a16="http://schemas.microsoft.com/office/drawing/2014/main" id="{BDF33FE2-70DC-471B-9905-7E4D8AD39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 w="10795" cap="flat" cmpd="sng" algn="ctr">
              <a:noFill/>
              <a:prstDash val="solid"/>
            </a:ln>
            <a:effectLst/>
          </p:spPr>
          <p:txBody>
            <a:bodyPr wrap="none" lIns="91440" tIns="91440" r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51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319" name="Таблица 318">
            <a:extLst>
              <a:ext uri="{FF2B5EF4-FFF2-40B4-BE49-F238E27FC236}">
                <a16:creationId xmlns:a16="http://schemas.microsoft.com/office/drawing/2014/main" id="{8C89EA90-BC7C-4328-92CB-9E03CD3FC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72205"/>
              </p:ext>
            </p:extLst>
          </p:nvPr>
        </p:nvGraphicFramePr>
        <p:xfrm>
          <a:off x="4450282" y="1788355"/>
          <a:ext cx="3004664" cy="1948960"/>
        </p:xfrm>
        <a:graphic>
          <a:graphicData uri="http://schemas.openxmlformats.org/drawingml/2006/table">
            <a:tbl>
              <a:tblPr firstRow="1" bandRow="1"/>
              <a:tblGrid>
                <a:gridCol w="2367768">
                  <a:extLst>
                    <a:ext uri="{9D8B030D-6E8A-4147-A177-3AD203B41FA5}">
                      <a16:colId xmlns:a16="http://schemas.microsoft.com/office/drawing/2014/main" val="1355077869"/>
                    </a:ext>
                  </a:extLst>
                </a:gridCol>
                <a:gridCol w="636896">
                  <a:extLst>
                    <a:ext uri="{9D8B030D-6E8A-4147-A177-3AD203B41FA5}">
                      <a16:colId xmlns:a16="http://schemas.microsoft.com/office/drawing/2014/main" val="1803677412"/>
                    </a:ext>
                  </a:extLst>
                </a:gridCol>
              </a:tblGrid>
              <a:tr h="269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Москва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(+9)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911564"/>
                  </a:ext>
                </a:extLst>
              </a:tr>
              <a:tr h="279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Краснодарский край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(+4)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80283"/>
                  </a:ext>
                </a:extLst>
              </a:tr>
              <a:tr h="279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Свердловская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(+1)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650871"/>
                  </a:ext>
                </a:extLst>
              </a:tr>
              <a:tr h="279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г. Санкт-Петербург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(+1)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90762"/>
                  </a:ext>
                </a:extLst>
              </a:tr>
              <a:tr h="279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Костромская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16844"/>
                  </a:ext>
                </a:extLst>
              </a:tr>
              <a:tr h="279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Московская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44848"/>
                  </a:ext>
                </a:extLst>
              </a:tr>
              <a:tr h="279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Приморский край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(+2)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95277"/>
                  </a:ext>
                </a:extLst>
              </a:tr>
            </a:tbl>
          </a:graphicData>
        </a:graphic>
      </p:graphicFrame>
      <p:graphicFrame>
        <p:nvGraphicFramePr>
          <p:cNvPr id="320" name="Таблица 319">
            <a:extLst>
              <a:ext uri="{FF2B5EF4-FFF2-40B4-BE49-F238E27FC236}">
                <a16:creationId xmlns:a16="http://schemas.microsoft.com/office/drawing/2014/main" id="{A0871E14-6CB8-406D-87C6-0EC1A2C6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88496"/>
              </p:ext>
            </p:extLst>
          </p:nvPr>
        </p:nvGraphicFramePr>
        <p:xfrm>
          <a:off x="4467568" y="3877212"/>
          <a:ext cx="2952354" cy="2935920"/>
        </p:xfrm>
        <a:graphic>
          <a:graphicData uri="http://schemas.openxmlformats.org/drawingml/2006/table">
            <a:tbl>
              <a:tblPr firstRow="1" bandRow="1"/>
              <a:tblGrid>
                <a:gridCol w="2381288">
                  <a:extLst>
                    <a:ext uri="{9D8B030D-6E8A-4147-A177-3AD203B41FA5}">
                      <a16:colId xmlns:a16="http://schemas.microsoft.com/office/drawing/2014/main" val="2908562931"/>
                    </a:ext>
                  </a:extLst>
                </a:gridCol>
                <a:gridCol w="571066">
                  <a:extLst>
                    <a:ext uri="{9D8B030D-6E8A-4147-A177-3AD203B41FA5}">
                      <a16:colId xmlns:a16="http://schemas.microsoft.com/office/drawing/2014/main" val="1121863721"/>
                    </a:ext>
                  </a:extLst>
                </a:gridCol>
              </a:tblGrid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Архангельская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755712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Еврейская автономная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21419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Кабардино-Балкарская Республика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72810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Курганская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14064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Мурманская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208548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Республика Адыгея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090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Республика Калмыкия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057062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Республика Северная Осетия —    Алания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207940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Республика Тыва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89030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Удмуртская Республика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222523"/>
                  </a:ext>
                </a:extLst>
              </a:tr>
              <a:tr h="26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Архангельская область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T Sans Caption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(+0)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03663"/>
                  </a:ext>
                </a:extLst>
              </a:tr>
            </a:tbl>
          </a:graphicData>
        </a:graphic>
      </p:graphicFrame>
      <p:sp>
        <p:nvSpPr>
          <p:cNvPr id="321" name="Треугольник 174">
            <a:extLst>
              <a:ext uri="{FF2B5EF4-FFF2-40B4-BE49-F238E27FC236}">
                <a16:creationId xmlns:a16="http://schemas.microsoft.com/office/drawing/2014/main" id="{42A0C349-1943-43CE-8BF5-65C37C3681BF}"/>
              </a:ext>
            </a:extLst>
          </p:cNvPr>
          <p:cNvSpPr/>
          <p:nvPr/>
        </p:nvSpPr>
        <p:spPr>
          <a:xfrm rot="10800000">
            <a:off x="7676155" y="5927695"/>
            <a:ext cx="404252" cy="333284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DD559D64-C494-4639-AC60-567441FBD826}"/>
              </a:ext>
            </a:extLst>
          </p:cNvPr>
          <p:cNvSpPr txBox="1"/>
          <p:nvPr/>
        </p:nvSpPr>
        <p:spPr>
          <a:xfrm>
            <a:off x="11175717" y="1957779"/>
            <a:ext cx="855588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+ 47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F725E504-68F5-43AC-A28D-B58EEEC17237}"/>
              </a:ext>
            </a:extLst>
          </p:cNvPr>
          <p:cNvSpPr txBox="1"/>
          <p:nvPr/>
        </p:nvSpPr>
        <p:spPr>
          <a:xfrm>
            <a:off x="11131793" y="5267900"/>
            <a:ext cx="86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+ 5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47FBC06F-99E1-4307-8016-DCA7870BA673}"/>
              </a:ext>
            </a:extLst>
          </p:cNvPr>
          <p:cNvSpPr txBox="1"/>
          <p:nvPr/>
        </p:nvSpPr>
        <p:spPr>
          <a:xfrm>
            <a:off x="11167305" y="2628767"/>
            <a:ext cx="86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+ 19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0E515346-4A2E-434D-B7E1-CDADFA7EA006}"/>
              </a:ext>
            </a:extLst>
          </p:cNvPr>
          <p:cNvSpPr txBox="1"/>
          <p:nvPr/>
        </p:nvSpPr>
        <p:spPr>
          <a:xfrm>
            <a:off x="11167305" y="3700551"/>
            <a:ext cx="86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+ 4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E5D58A4-3000-464C-ACB8-473BB9D37F1E}"/>
              </a:ext>
            </a:extLst>
          </p:cNvPr>
          <p:cNvSpPr txBox="1"/>
          <p:nvPr/>
        </p:nvSpPr>
        <p:spPr>
          <a:xfrm>
            <a:off x="10892901" y="4215375"/>
            <a:ext cx="1138404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+ 3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D7FFB3A8-97FF-4B80-81BB-9912F080D7DB}"/>
              </a:ext>
            </a:extLst>
          </p:cNvPr>
          <p:cNvSpPr txBox="1"/>
          <p:nvPr/>
        </p:nvSpPr>
        <p:spPr>
          <a:xfrm>
            <a:off x="11167305" y="4744983"/>
            <a:ext cx="86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+ 5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0FBF054-8CB1-4C24-AAC3-D4CE6EB09D1A}"/>
              </a:ext>
            </a:extLst>
          </p:cNvPr>
          <p:cNvSpPr txBox="1"/>
          <p:nvPr/>
        </p:nvSpPr>
        <p:spPr>
          <a:xfrm>
            <a:off x="11167305" y="3181172"/>
            <a:ext cx="86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+ 12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F8AF0DD1-5D4E-4782-9580-5596CA0010E8}"/>
              </a:ext>
            </a:extLst>
          </p:cNvPr>
          <p:cNvSpPr txBox="1"/>
          <p:nvPr/>
        </p:nvSpPr>
        <p:spPr>
          <a:xfrm>
            <a:off x="11167305" y="6129664"/>
            <a:ext cx="86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ru-RU" sz="1400" b="1" kern="0" dirty="0">
                <a:solidFill>
                  <a:srgbClr val="595959"/>
                </a:solidFill>
                <a:latin typeface="PT Sans Caption"/>
              </a:rPr>
              <a:t>+ 1</a:t>
            </a:r>
            <a:endParaRPr lang="en-US" sz="1400" b="1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330" name="Треугольник 54">
            <a:extLst>
              <a:ext uri="{FF2B5EF4-FFF2-40B4-BE49-F238E27FC236}">
                <a16:creationId xmlns:a16="http://schemas.microsoft.com/office/drawing/2014/main" id="{18585320-761C-4F29-AB3D-435A080BE6B0}"/>
              </a:ext>
            </a:extLst>
          </p:cNvPr>
          <p:cNvSpPr/>
          <p:nvPr/>
        </p:nvSpPr>
        <p:spPr>
          <a:xfrm rot="10800000">
            <a:off x="3992213" y="4015785"/>
            <a:ext cx="404252" cy="333284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331" name="Треугольник 172">
            <a:extLst>
              <a:ext uri="{FF2B5EF4-FFF2-40B4-BE49-F238E27FC236}">
                <a16:creationId xmlns:a16="http://schemas.microsoft.com/office/drawing/2014/main" id="{EF9911F7-ED79-4469-8AC8-8C0654DA9CCB}"/>
              </a:ext>
            </a:extLst>
          </p:cNvPr>
          <p:cNvSpPr/>
          <p:nvPr/>
        </p:nvSpPr>
        <p:spPr>
          <a:xfrm>
            <a:off x="3992088" y="1921702"/>
            <a:ext cx="404252" cy="333284"/>
          </a:xfrm>
          <a:prstGeom prst="triangle">
            <a:avLst/>
          </a:prstGeom>
          <a:solidFill>
            <a:srgbClr val="92D05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332" name="Прямоугольник 44">
            <a:extLst>
              <a:ext uri="{FF2B5EF4-FFF2-40B4-BE49-F238E27FC236}">
                <a16:creationId xmlns:a16="http://schemas.microsoft.com/office/drawing/2014/main" id="{69F81522-E1A4-4FD1-A93B-C0B6A3B48757}"/>
              </a:ext>
            </a:extLst>
          </p:cNvPr>
          <p:cNvSpPr/>
          <p:nvPr/>
        </p:nvSpPr>
        <p:spPr>
          <a:xfrm>
            <a:off x="0" y="1249669"/>
            <a:ext cx="3902516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6549" rIns="0" bIns="465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Общее количество участников оборота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333" name="Прямоугольник 44">
            <a:extLst>
              <a:ext uri="{FF2B5EF4-FFF2-40B4-BE49-F238E27FC236}">
                <a16:creationId xmlns:a16="http://schemas.microsoft.com/office/drawing/2014/main" id="{C29E3B73-BF45-434E-86AB-672463FE7E35}"/>
              </a:ext>
            </a:extLst>
          </p:cNvPr>
          <p:cNvSpPr/>
          <p:nvPr/>
        </p:nvSpPr>
        <p:spPr>
          <a:xfrm>
            <a:off x="3893928" y="1249669"/>
            <a:ext cx="3632871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6549" rIns="0" bIns="465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Регистрация участников оборота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в разрезе субъектов РФ</a:t>
            </a:r>
          </a:p>
        </p:txBody>
      </p:sp>
      <p:sp>
        <p:nvSpPr>
          <p:cNvPr id="334" name="Прямоугольник 44">
            <a:extLst>
              <a:ext uri="{FF2B5EF4-FFF2-40B4-BE49-F238E27FC236}">
                <a16:creationId xmlns:a16="http://schemas.microsoft.com/office/drawing/2014/main" id="{4701C625-204E-47B5-829C-8E5FCAABD19C}"/>
              </a:ext>
            </a:extLst>
          </p:cNvPr>
          <p:cNvSpPr/>
          <p:nvPr/>
        </p:nvSpPr>
        <p:spPr>
          <a:xfrm>
            <a:off x="7526799" y="1240791"/>
            <a:ext cx="4665201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6549" rIns="0" bIns="465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Регистрация участников оборота товаров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в разрезе Федеральных округов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335" name="ee4pHeader2">
            <a:extLst>
              <a:ext uri="{FF2B5EF4-FFF2-40B4-BE49-F238E27FC236}">
                <a16:creationId xmlns:a16="http://schemas.microsoft.com/office/drawing/2014/main" id="{0E440166-FA21-4B07-9120-EFA829919FA9}"/>
              </a:ext>
            </a:extLst>
          </p:cNvPr>
          <p:cNvSpPr txBox="1"/>
          <p:nvPr/>
        </p:nvSpPr>
        <p:spPr>
          <a:xfrm>
            <a:off x="1544847" y="4433811"/>
            <a:ext cx="1767975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>
              <a:defRPr/>
            </a:pPr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 Caption"/>
              </a:rPr>
              <a:t>Производители</a:t>
            </a:r>
          </a:p>
        </p:txBody>
      </p:sp>
      <p:sp>
        <p:nvSpPr>
          <p:cNvPr id="336" name="ee4pHeader2">
            <a:extLst>
              <a:ext uri="{FF2B5EF4-FFF2-40B4-BE49-F238E27FC236}">
                <a16:creationId xmlns:a16="http://schemas.microsoft.com/office/drawing/2014/main" id="{AD39A277-9E42-4664-ABDF-5E12124EB603}"/>
              </a:ext>
            </a:extLst>
          </p:cNvPr>
          <p:cNvSpPr txBox="1"/>
          <p:nvPr/>
        </p:nvSpPr>
        <p:spPr>
          <a:xfrm>
            <a:off x="1544847" y="3174616"/>
            <a:ext cx="2020002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>
              <a:defRPr/>
            </a:pPr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 Caption"/>
              </a:rPr>
              <a:t>Импортеры</a:t>
            </a:r>
          </a:p>
        </p:txBody>
      </p:sp>
      <p:sp>
        <p:nvSpPr>
          <p:cNvPr id="337" name="ee4pHeader1">
            <a:extLst>
              <a:ext uri="{FF2B5EF4-FFF2-40B4-BE49-F238E27FC236}">
                <a16:creationId xmlns:a16="http://schemas.microsoft.com/office/drawing/2014/main" id="{EA0E9D99-F071-4AA5-BE5B-DCFCEDAED646}"/>
              </a:ext>
            </a:extLst>
          </p:cNvPr>
          <p:cNvSpPr txBox="1"/>
          <p:nvPr/>
        </p:nvSpPr>
        <p:spPr>
          <a:xfrm>
            <a:off x="1544847" y="5619750"/>
            <a:ext cx="1993625" cy="43088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>
              <a:defRPr/>
            </a:pPr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 Caption"/>
              </a:rPr>
              <a:t>Организации оптовой</a:t>
            </a:r>
          </a:p>
          <a:p>
            <a:pPr marL="0" lvl="3">
              <a:defRPr/>
            </a:pPr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 Caption"/>
              </a:rPr>
              <a:t>и розничной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15262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4B5B0C-E003-0E4C-8BD0-BC8BAD812F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45" y="3667677"/>
            <a:ext cx="395110" cy="686924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E36D4A6-0AD5-8F4F-93A2-6E71310E82D0}"/>
              </a:ext>
            </a:extLst>
          </p:cNvPr>
          <p:cNvSpPr/>
          <p:nvPr/>
        </p:nvSpPr>
        <p:spPr>
          <a:xfrm>
            <a:off x="1045402" y="358761"/>
            <a:ext cx="8793923" cy="10702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поддержка системы маркировки </a:t>
            </a:r>
            <a:r>
              <a:rPr lang="en-US" sz="2600" b="1" u="sng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ru-RU" sz="2600" b="1" u="sng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en-US" sz="2600" b="1" u="sng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673B7A8-91E6-4040-A2A0-F41D27DF4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99" y="2400300"/>
            <a:ext cx="6534696" cy="40989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44DC07-969C-4B2C-94EB-051E11B7BEF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4339"/>
          <a:stretch/>
        </p:blipFill>
        <p:spPr>
          <a:xfrm>
            <a:off x="7284443" y="2990850"/>
            <a:ext cx="4694309" cy="34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64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E7C2759A-5046-D745-9B29-A23BD3FDA62E}"/>
              </a:ext>
            </a:extLst>
          </p:cNvPr>
          <p:cNvSpPr/>
          <p:nvPr/>
        </p:nvSpPr>
        <p:spPr>
          <a:xfrm>
            <a:off x="720000" y="359999"/>
            <a:ext cx="8176350" cy="10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</a:t>
            </a:r>
          </a:p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ответы на вопросы онлайн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EA30-4EA7-A646-AF20-6EEF505426D4}"/>
              </a:ext>
            </a:extLst>
          </p:cNvPr>
          <p:cNvSpPr txBox="1"/>
          <p:nvPr/>
        </p:nvSpPr>
        <p:spPr>
          <a:xfrm>
            <a:off x="7071616" y="4851708"/>
            <a:ext cx="460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Регулярные обучающие вебинары на сайте </a:t>
            </a:r>
          </a:p>
          <a:p>
            <a:r>
              <a:rPr lang="ru-RU" sz="1400" b="1" u="sng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400" b="1" u="sng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Раздел мероприятия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расписания вебинаров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Записи мероприятий в разделе мероприятия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видеоархив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510730-26D0-944F-9AE6-81F6D10D323B}"/>
              </a:ext>
            </a:extLst>
          </p:cNvPr>
          <p:cNvSpPr txBox="1"/>
          <p:nvPr/>
        </p:nvSpPr>
        <p:spPr>
          <a:xfrm>
            <a:off x="7071616" y="3642270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Видео-инструкции и опыт участников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канале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YouTube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</a:t>
            </a:r>
            <a:endParaRPr lang="ru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CFCFCD-DE66-794C-8DF6-07E7F3714FAB}"/>
              </a:ext>
            </a:extLst>
          </p:cNvPr>
          <p:cNvSpPr txBox="1"/>
          <p:nvPr/>
        </p:nvSpPr>
        <p:spPr>
          <a:xfrm>
            <a:off x="1637160" y="5785383"/>
            <a:ext cx="4600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https://vk.com/crptec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F772E3-182E-C544-8F6C-CDCA196EB961}"/>
              </a:ext>
            </a:extLst>
          </p:cNvPr>
          <p:cNvSpPr txBox="1"/>
          <p:nvPr/>
        </p:nvSpPr>
        <p:spPr>
          <a:xfrm>
            <a:off x="1629445" y="3076869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8 800 222 15 23</a:t>
            </a:r>
            <a:endParaRPr lang="ru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32A180-7153-C146-BA1B-92DC9D06B03A}"/>
              </a:ext>
            </a:extLst>
          </p:cNvPr>
          <p:cNvSpPr txBox="1"/>
          <p:nvPr/>
        </p:nvSpPr>
        <p:spPr>
          <a:xfrm>
            <a:off x="1629445" y="2239508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28204B-06C1-564F-8EA6-DF63CC2A0EDA}"/>
              </a:ext>
            </a:extLst>
          </p:cNvPr>
          <p:cNvSpPr txBox="1"/>
          <p:nvPr/>
        </p:nvSpPr>
        <p:spPr>
          <a:xfrm>
            <a:off x="579227" y="3927894"/>
            <a:ext cx="4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91A63D-6EC6-8247-AB6A-C42542ABBFA8}"/>
              </a:ext>
            </a:extLst>
          </p:cNvPr>
          <p:cNvSpPr txBox="1"/>
          <p:nvPr/>
        </p:nvSpPr>
        <p:spPr>
          <a:xfrm>
            <a:off x="1637160" y="4942227"/>
            <a:ext cx="460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https://www.facebook.com/crpt.ru/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i-FI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AC61AD9-992D-8C4A-B6FD-5D040CE53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327" y="4774706"/>
            <a:ext cx="778376" cy="156363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CDD38EC-7F8C-124F-BBE4-4C6B8E1DF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4738774"/>
            <a:ext cx="720000" cy="720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AF7A73-E681-2D4D-B501-92DA6E820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00" y="2135615"/>
            <a:ext cx="720000" cy="72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4B2B5BE-6BDA-3240-8497-95048495D7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515" y="3543880"/>
            <a:ext cx="720000" cy="72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504424F-3B75-8E42-ABB6-BAC225B37E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00" y="5618343"/>
            <a:ext cx="720000" cy="720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DDAF3E7-B2DA-4A42-8B98-EF2E04C7B4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2515" y="2135615"/>
            <a:ext cx="720000" cy="720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EF2B634-F0CA-2C43-8B43-F9DF6442C2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000" y="3020034"/>
            <a:ext cx="720000" cy="72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BC86E7A-604A-1F4C-9EE8-04A1EA280F00}"/>
              </a:ext>
            </a:extLst>
          </p:cNvPr>
          <p:cNvSpPr txBox="1"/>
          <p:nvPr/>
        </p:nvSpPr>
        <p:spPr>
          <a:xfrm>
            <a:off x="7071616" y="2118049"/>
            <a:ext cx="556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новости маркировки в канале телеграмм</a:t>
            </a:r>
          </a:p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https://t.me/crptbreaking</a:t>
            </a:r>
            <a:endParaRPr lang="ru-RU" sz="14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84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Uk78kSNOWsET65AJ9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662</Words>
  <Application>Microsoft Office PowerPoint</Application>
  <PresentationFormat>Широкоэкранный</PresentationFormat>
  <Paragraphs>177</Paragraphs>
  <Slides>10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PT Sans</vt:lpstr>
      <vt:lpstr>PT Sans Caption</vt:lpstr>
      <vt:lpstr>Segoe UI</vt:lpstr>
      <vt:lpstr>Segoe UI Semibold</vt:lpstr>
      <vt:lpstr>Symbol</vt:lpstr>
      <vt:lpstr>Tahoma</vt:lpstr>
      <vt:lpstr>Times New Roman</vt:lpstr>
      <vt:lpstr>Trebuchet MS</vt:lpstr>
      <vt:lpstr>Тема Office</vt:lpstr>
      <vt:lpstr>3_BCG Grid 16:9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Самохвалова Татьяна</dc:creator>
  <cp:lastModifiedBy>Kulenko</cp:lastModifiedBy>
  <cp:revision>22</cp:revision>
  <dcterms:created xsi:type="dcterms:W3CDTF">2020-10-01T08:27:17Z</dcterms:created>
  <dcterms:modified xsi:type="dcterms:W3CDTF">2020-10-15T08:03:12Z</dcterms:modified>
</cp:coreProperties>
</file>